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62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35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847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1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8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4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8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05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11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543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17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39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8">
            <a:extLst>
              <a:ext uri="{FF2B5EF4-FFF2-40B4-BE49-F238E27FC236}">
                <a16:creationId xmlns:a16="http://schemas.microsoft.com/office/drawing/2014/main" id="{8F626F98-F213-4034-8836-88A71501D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381EFFD3-F856-8EED-6D02-A4C137288D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211" b="36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 useBgFill="1">
        <p:nvSpPr>
          <p:cNvPr id="37" name="Freeform: Shape 10">
            <a:extLst>
              <a:ext uri="{FF2B5EF4-FFF2-40B4-BE49-F238E27FC236}">
                <a16:creationId xmlns:a16="http://schemas.microsoft.com/office/drawing/2014/main" id="{6B3DAACF-D844-4480-94BE-2DE00ABEE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75199" y="726177"/>
            <a:ext cx="5241603" cy="5343721"/>
          </a:xfrm>
          <a:custGeom>
            <a:avLst/>
            <a:gdLst>
              <a:gd name="connsiteX0" fmla="*/ 5325805 w 5325805"/>
              <a:gd name="connsiteY0" fmla="*/ 2714782 h 5429563"/>
              <a:gd name="connsiteX1" fmla="*/ 2611024 w 5325805"/>
              <a:gd name="connsiteY1" fmla="*/ 5429563 h 5429563"/>
              <a:gd name="connsiteX2" fmla="*/ 1942188 w 5325805"/>
              <a:gd name="connsiteY2" fmla="*/ 5429563 h 5429563"/>
              <a:gd name="connsiteX3" fmla="*/ 668836 w 5325805"/>
              <a:gd name="connsiteY3" fmla="*/ 5429563 h 5429563"/>
              <a:gd name="connsiteX4" fmla="*/ 0 w 5325805"/>
              <a:gd name="connsiteY4" fmla="*/ 5429563 h 5429563"/>
              <a:gd name="connsiteX5" fmla="*/ 0 w 5325805"/>
              <a:gd name="connsiteY5" fmla="*/ 0 h 5429563"/>
              <a:gd name="connsiteX6" fmla="*/ 668836 w 5325805"/>
              <a:gd name="connsiteY6" fmla="*/ 0 h 5429563"/>
              <a:gd name="connsiteX7" fmla="*/ 1942188 w 5325805"/>
              <a:gd name="connsiteY7" fmla="*/ 0 h 5429563"/>
              <a:gd name="connsiteX8" fmla="*/ 2611024 w 5325805"/>
              <a:gd name="connsiteY8" fmla="*/ 0 h 5429563"/>
              <a:gd name="connsiteX9" fmla="*/ 5325805 w 5325805"/>
              <a:gd name="connsiteY9" fmla="*/ 2714782 h 542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25805" h="5429563">
                <a:moveTo>
                  <a:pt x="5325805" y="2714782"/>
                </a:moveTo>
                <a:cubicBezTo>
                  <a:pt x="5325805" y="4214114"/>
                  <a:pt x="4110356" y="5429563"/>
                  <a:pt x="2611024" y="5429563"/>
                </a:cubicBezTo>
                <a:lnTo>
                  <a:pt x="1942188" y="5429563"/>
                </a:lnTo>
                <a:lnTo>
                  <a:pt x="668836" y="5429563"/>
                </a:lnTo>
                <a:lnTo>
                  <a:pt x="0" y="5429563"/>
                </a:lnTo>
                <a:lnTo>
                  <a:pt x="0" y="0"/>
                </a:lnTo>
                <a:lnTo>
                  <a:pt x="668836" y="0"/>
                </a:lnTo>
                <a:lnTo>
                  <a:pt x="1942188" y="0"/>
                </a:lnTo>
                <a:lnTo>
                  <a:pt x="2611024" y="0"/>
                </a:lnTo>
                <a:cubicBezTo>
                  <a:pt x="4110356" y="0"/>
                  <a:pt x="5325805" y="1215450"/>
                  <a:pt x="5325805" y="2714782"/>
                </a:cubicBez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6F18AE-EE58-E629-7573-AA8B0E356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6430"/>
            <a:ext cx="9144000" cy="2820573"/>
          </a:xfrm>
        </p:spPr>
        <p:txBody>
          <a:bodyPr>
            <a:normAutofit/>
          </a:bodyPr>
          <a:lstStyle/>
          <a:p>
            <a:pPr algn="ctr"/>
            <a:r>
              <a:rPr lang="cs-CZ" sz="6600">
                <a:latin typeface="Baguet Script" panose="020B0604020202020204" pitchFamily="2" charset="-18"/>
              </a:rPr>
              <a:t>Praktika</a:t>
            </a:r>
            <a:r>
              <a:rPr lang="cs-CZ" sz="6600"/>
              <a:t> </a:t>
            </a:r>
            <a:r>
              <a:rPr lang="cs-CZ" sz="6600">
                <a:latin typeface="Baguet Script" panose="00000500000000000000" pitchFamily="2" charset="-18"/>
              </a:rPr>
              <a:t>z přírodopisu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EE4877-3560-A3C8-D660-5709A8DAB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7089" y="4716198"/>
            <a:ext cx="5037822" cy="1069144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Baguet Script" panose="00000500000000000000" pitchFamily="2" charset="-18"/>
              </a:rPr>
              <a:t>Povinně volitelný předmět pro 7.,8. a 9. ročník</a:t>
            </a:r>
          </a:p>
        </p:txBody>
      </p:sp>
    </p:spTree>
    <p:extLst>
      <p:ext uri="{BB962C8B-B14F-4D97-AF65-F5344CB8AC3E}">
        <p14:creationId xmlns:p14="http://schemas.microsoft.com/office/powerpoint/2010/main" val="1897308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CA6BAC-C0B0-BB7A-F4A1-94EF65DFD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95" y="-48736"/>
            <a:ext cx="5770080" cy="1640521"/>
          </a:xfrm>
        </p:spPr>
        <p:txBody>
          <a:bodyPr>
            <a:normAutofit/>
          </a:bodyPr>
          <a:lstStyle/>
          <a:p>
            <a:r>
              <a:rPr lang="cs-CZ" dirty="0">
                <a:latin typeface="Baguet Script" panose="00000500000000000000" pitchFamily="2" charset="-18"/>
              </a:rPr>
              <a:t>Základní informace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AC815C-2AF9-448A-95FC-692B238D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084" y="5555357"/>
            <a:ext cx="349863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Pavouk vyrobený z hlíz brambor, špejlí a náplasti.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text, bezobratlí, roztoči, členovci&#10;&#10;Popis byl vytvořen automaticky">
            <a:extLst>
              <a:ext uri="{FF2B5EF4-FFF2-40B4-BE49-F238E27FC236}">
                <a16:creationId xmlns:a16="http://schemas.microsoft.com/office/drawing/2014/main" id="{5A33BA8B-0819-0FBF-31A6-EA1E1F90D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1230" r="25971" b="22714"/>
          <a:stretch/>
        </p:blipFill>
        <p:spPr>
          <a:xfrm rot="5400000">
            <a:off x="-207410" y="1292020"/>
            <a:ext cx="4637857" cy="3596868"/>
          </a:xfrm>
          <a:prstGeom prst="rect">
            <a:avLst/>
          </a:pr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BA0A6D-0A66-73BA-3E40-65F31D60F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009" y="2050766"/>
            <a:ext cx="5770079" cy="350459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Předmět je určen pro žáky, kteří se zajímají o přírodu, životní prostředí a práci s mikroskopem.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hodiny 1x za 14 dní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Předmět je zaměřen hlavně na praktickou výuku a rozšiřování vědomostí z hodin přírodopisu.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Výuka probíhá v učebně přírodopisu nebo venku.</a:t>
            </a:r>
          </a:p>
        </p:txBody>
      </p:sp>
      <p:sp>
        <p:nvSpPr>
          <p:cNvPr id="14" name="Slide Number Placeholder 18">
            <a:extLst>
              <a:ext uri="{FF2B5EF4-FFF2-40B4-BE49-F238E27FC236}">
                <a16:creationId xmlns:a16="http://schemas.microsoft.com/office/drawing/2014/main" id="{8B1D9AF6-8A2F-42E2-9671-87BD260C7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73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8DAB0-3CFC-6348-0A6E-7915A493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720" y="309564"/>
            <a:ext cx="5770080" cy="1640521"/>
          </a:xfrm>
        </p:spPr>
        <p:txBody>
          <a:bodyPr>
            <a:normAutofit/>
          </a:bodyPr>
          <a:lstStyle/>
          <a:p>
            <a:r>
              <a:rPr lang="cs-CZ" dirty="0">
                <a:latin typeface="Baguet Script" panose="00000500000000000000" pitchFamily="2" charset="-18"/>
              </a:rPr>
              <a:t>Náplň předmětu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AC815C-2AF9-448A-95FC-692B238D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5623781"/>
            <a:ext cx="3071752" cy="55318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Kde se bere materiál na výrobky, se kterými se běžně setkáme? Co způsobuje těžba těchto materiálů?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B468E98-E75A-8763-A066-3B5C0D1F8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393" y="1893124"/>
            <a:ext cx="4109367" cy="3071752"/>
          </a:xfrm>
          <a:prstGeom prst="rect">
            <a:avLst/>
          </a:pr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EFB610-5974-0C19-EB38-9BE342F20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732" y="2321560"/>
            <a:ext cx="5858068" cy="38554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Rozšiřování vědomostí z hodin přírodopisu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Laboratorní cvičení – mikroskopování, příprava vlastních preparátů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Práce v terénu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Určování rostlin za pomoci klíčů, atlasů, herbářů ale i mobilních aplikací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Určování živočichů za pomoci klíčů, atlasů, herbářů ale i mobilních aplikací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Praktické metody poznávání přírody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Zásady první pomoci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Problematika spojená s vlivem člověka na životní prostředí</a:t>
            </a:r>
          </a:p>
          <a:p>
            <a:pPr>
              <a:lnSpc>
                <a:spcPct val="100000"/>
              </a:lnSpc>
            </a:pPr>
            <a:endParaRPr lang="cs-CZ" sz="1700" dirty="0"/>
          </a:p>
          <a:p>
            <a:pPr>
              <a:lnSpc>
                <a:spcPct val="100000"/>
              </a:lnSpc>
            </a:pPr>
            <a:endParaRPr lang="cs-CZ" sz="1700" dirty="0"/>
          </a:p>
        </p:txBody>
      </p:sp>
      <p:sp>
        <p:nvSpPr>
          <p:cNvPr id="14" name="Slide Number Placeholder 18">
            <a:extLst>
              <a:ext uri="{FF2B5EF4-FFF2-40B4-BE49-F238E27FC236}">
                <a16:creationId xmlns:a16="http://schemas.microsoft.com/office/drawing/2014/main" id="{8B1D9AF6-8A2F-42E2-9671-87BD260C7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15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49FFC6-CEC4-3D8D-04F3-490B8D77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720" y="483075"/>
            <a:ext cx="5770080" cy="1640521"/>
          </a:xfrm>
        </p:spPr>
        <p:txBody>
          <a:bodyPr>
            <a:normAutofit/>
          </a:bodyPr>
          <a:lstStyle/>
          <a:p>
            <a:r>
              <a:rPr lang="cs-CZ" dirty="0">
                <a:latin typeface="Baguet Script" panose="00000500000000000000" pitchFamily="2" charset="-18"/>
              </a:rPr>
              <a:t>Cíle předmětu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AC815C-2AF9-448A-95FC-692B238D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1960" y="5994398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Měření tepu v rámci zkoumání příznaků chřipky.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006372C1-E2D2-4AF9-C32E-1A8675FE7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912" y="2143202"/>
            <a:ext cx="4282330" cy="3201042"/>
          </a:xfrm>
          <a:prstGeom prst="rect">
            <a:avLst/>
          </a:pr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686512-1C38-9CF8-398B-6F153D30B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3720" y="2672370"/>
            <a:ext cx="5770079" cy="3504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Žák umí pracovat samostatně s mikroskopem a dalšími mikroskopickými pomůckami.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Žák rozlišuje a porovná jednotlivé skupiny rostlin a živočichů, určuje vybrané rostliny a živočichy, zařazuje je do hlavních taxonomických skupin.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Žák aplikuje předlékařskou první pomoc při poranění a jiném poškození těla.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Žák porovnává vnější a vnitřní stavbu vybraných rostlin a živočichů a vysvětlí funkci jednotlivých orgánů.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Žák uvede příklady kladných a záporných vlivů člověka na životní prostředí a příklady narušení rovnováhy ekosystému.</a:t>
            </a:r>
          </a:p>
          <a:p>
            <a:pPr>
              <a:lnSpc>
                <a:spcPct val="100000"/>
              </a:lnSpc>
            </a:pPr>
            <a:endParaRPr lang="cs-CZ" sz="1700" dirty="0"/>
          </a:p>
          <a:p>
            <a:pPr>
              <a:lnSpc>
                <a:spcPct val="100000"/>
              </a:lnSpc>
            </a:pPr>
            <a:endParaRPr lang="cs-CZ" sz="1700" dirty="0"/>
          </a:p>
        </p:txBody>
      </p:sp>
      <p:sp>
        <p:nvSpPr>
          <p:cNvPr id="14" name="Slide Number Placeholder 18">
            <a:extLst>
              <a:ext uri="{FF2B5EF4-FFF2-40B4-BE49-F238E27FC236}">
                <a16:creationId xmlns:a16="http://schemas.microsoft.com/office/drawing/2014/main" id="{8B1D9AF6-8A2F-42E2-9671-87BD260C7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53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FE1083-B040-2509-0518-15050E683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715"/>
            <a:ext cx="10515600" cy="692687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Baguet Script" panose="00000500000000000000" pitchFamily="2" charset="-18"/>
              </a:rPr>
              <a:t>Určování bezobratlých za pomoci klíče a lupy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234DB8E-F83E-602E-6CB0-D5D4E5273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1072" y="1771751"/>
            <a:ext cx="5462714" cy="408761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D985C1-8300-A03B-83A0-A7F6FDD8D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939" y="1771751"/>
            <a:ext cx="5462715" cy="40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48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9160FE-161A-8559-74E3-92F36ECE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12" y="515832"/>
            <a:ext cx="10515600" cy="719307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Baguet Script" panose="00000500000000000000" pitchFamily="2" charset="-18"/>
              </a:rPr>
              <a:t>Měření tepu, dechu, tělesné teploty v rámci zkoumání příznaků chřipky</a:t>
            </a:r>
          </a:p>
        </p:txBody>
      </p:sp>
      <p:pic>
        <p:nvPicPr>
          <p:cNvPr id="5" name="Zástupný obsah 4" descr="Obsah obrázku osoba&#10;&#10;Popis byl vytvořen automaticky">
            <a:extLst>
              <a:ext uri="{FF2B5EF4-FFF2-40B4-BE49-F238E27FC236}">
                <a16:creationId xmlns:a16="http://schemas.microsoft.com/office/drawing/2014/main" id="{BE4ACE39-8943-D46E-B1C9-068B37955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7777" y="3716504"/>
            <a:ext cx="3368508" cy="2520573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CA4315E-1978-A5BC-89D8-60EB39443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6213" y="3250739"/>
            <a:ext cx="3901336" cy="2919276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BB3641B8-92EA-19DB-18EA-92F118784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7381" y="1753038"/>
            <a:ext cx="4114799" cy="3079005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F32468A0-EBE0-298C-B9F6-004BA1618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2416" y="1753035"/>
            <a:ext cx="4114802" cy="30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0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5F4215-58C6-9F52-CE52-7A504A82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765"/>
            <a:ext cx="10515600" cy="1116811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Baguet Script" panose="00000500000000000000" pitchFamily="2" charset="-18"/>
              </a:rPr>
              <a:t>Zpracovávání informačních plakátů na téma první pomoc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4A6419F-0F1B-BC36-FD0C-B40353430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1646" y="1276733"/>
            <a:ext cx="3547322" cy="26543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BD5944D-9DB8-D1C0-4103-C1829378D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9"/>
          <a:stretch/>
        </p:blipFill>
        <p:spPr>
          <a:xfrm>
            <a:off x="4327215" y="4756726"/>
            <a:ext cx="3356186" cy="20487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926512D-9DE5-7F82-549B-B41D8441B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7" y="1354468"/>
            <a:ext cx="3339547" cy="2498903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8D9A889A-99A7-6BA8-83DF-00FB63417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3884263"/>
            <a:ext cx="3697797" cy="2766972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A34C60CB-5838-BD40-CB51-01E003432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03" y="813590"/>
            <a:ext cx="3495248" cy="261541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AE5E268-D676-B17A-48D3-16F777CA54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356" y="3741869"/>
            <a:ext cx="3853495" cy="28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2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3B019-A4A0-5468-7B6B-7D7D64846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5EC2AE-B395-9EEB-0981-9956FB099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421330"/>
      </p:ext>
    </p:extLst>
  </p:cSld>
  <p:clrMapOvr>
    <a:masterClrMapping/>
  </p:clrMapOvr>
</p:sld>
</file>

<file path=ppt/theme/theme1.xml><?xml version="1.0" encoding="utf-8"?>
<a:theme xmlns:a="http://schemas.openxmlformats.org/drawingml/2006/main" name="ArchwayVTI">
  <a:themeElements>
    <a:clrScheme name="AnalogousFromLightSeedRightStep">
      <a:dk1>
        <a:srgbClr val="000000"/>
      </a:dk1>
      <a:lt1>
        <a:srgbClr val="FFFFFF"/>
      </a:lt1>
      <a:dk2>
        <a:srgbClr val="41242F"/>
      </a:dk2>
      <a:lt2>
        <a:srgbClr val="E2E8E6"/>
      </a:lt2>
      <a:accent1>
        <a:srgbClr val="CA93A7"/>
      </a:accent1>
      <a:accent2>
        <a:srgbClr val="BE7E7B"/>
      </a:accent2>
      <a:accent3>
        <a:srgbClr val="C09E7F"/>
      </a:accent3>
      <a:accent4>
        <a:srgbClr val="ACA56F"/>
      </a:accent4>
      <a:accent5>
        <a:srgbClr val="9BA97B"/>
      </a:accent5>
      <a:accent6>
        <a:srgbClr val="82AE70"/>
      </a:accent6>
      <a:hlink>
        <a:srgbClr val="568F7A"/>
      </a:hlink>
      <a:folHlink>
        <a:srgbClr val="7F7F7F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95</TotalTime>
  <Words>270</Words>
  <Application>Microsoft Office PowerPoint</Application>
  <PresentationFormat>Širokoúhlá obrazovka</PresentationFormat>
  <Paragraphs>31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4" baseType="lpstr">
      <vt:lpstr>Arial</vt:lpstr>
      <vt:lpstr>Baguet Script</vt:lpstr>
      <vt:lpstr>Felix Titling</vt:lpstr>
      <vt:lpstr>Goudy Old Style</vt:lpstr>
      <vt:lpstr>Times New Roman</vt:lpstr>
      <vt:lpstr>ArchwayVTI</vt:lpstr>
      <vt:lpstr>Praktika z přírodopisu</vt:lpstr>
      <vt:lpstr>Základní informace</vt:lpstr>
      <vt:lpstr>Náplň předmětu</vt:lpstr>
      <vt:lpstr>Cíle předmětu</vt:lpstr>
      <vt:lpstr>Určování bezobratlých za pomoci klíče a lupy</vt:lpstr>
      <vt:lpstr>Měření tepu, dechu, tělesné teploty v rámci zkoumání příznaků chřipky</vt:lpstr>
      <vt:lpstr>Zpracovávání informačních plakátů na téma první pomoc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Praktika z přírodopisu</dc:title>
  <dc:creator>Veronika Šumpichová</dc:creator>
  <cp:lastModifiedBy>Michaela Fröhlichová</cp:lastModifiedBy>
  <cp:revision>3</cp:revision>
  <dcterms:created xsi:type="dcterms:W3CDTF">2023-02-28T07:22:43Z</dcterms:created>
  <dcterms:modified xsi:type="dcterms:W3CDTF">2023-02-28T09:39:50Z</dcterms:modified>
</cp:coreProperties>
</file>