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4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0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32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0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3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1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6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2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8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7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17B43ACB-270F-4582-4EB5-8277E96129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C6A1311-6108-12B7-8573-B108EDEF4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3834174"/>
            <a:ext cx="5257800" cy="1701570"/>
          </a:xfrm>
        </p:spPr>
        <p:txBody>
          <a:bodyPr anchor="b">
            <a:normAutofit/>
          </a:bodyPr>
          <a:lstStyle/>
          <a:p>
            <a:r>
              <a:rPr lang="cs-CZ" dirty="0">
                <a:latin typeface="Franklin Gothic Demi" panose="020B0703020102020204" pitchFamily="34" charset="0"/>
              </a:rPr>
              <a:t>Péče o zdraví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2C3DB9-CB71-31C6-28AD-8CBDCBE75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/>
          </a:bodyPr>
          <a:lstStyle/>
          <a:p>
            <a:r>
              <a:rPr lang="cs-CZ" sz="2000" dirty="0"/>
              <a:t>První pomoc + Zdravý životní styl</a:t>
            </a:r>
          </a:p>
        </p:txBody>
      </p:sp>
    </p:spTree>
    <p:extLst>
      <p:ext uri="{BB962C8B-B14F-4D97-AF65-F5344CB8AC3E}">
        <p14:creationId xmlns:p14="http://schemas.microsoft.com/office/powerpoint/2010/main" val="123478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37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: Shape 1039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D51365-9005-E15B-BD04-2B52EFAB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cs-CZ" dirty="0">
                <a:latin typeface="Franklin Gothic Demi" panose="020B0703020102020204" pitchFamily="34" charset="0"/>
              </a:rPr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166C6-DA9D-36BB-54EA-A432CF8CA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cs-CZ" sz="2000"/>
              <a:t>Předmět je určen pro žáky 9. ročníku, kteří chtějí získat další znalosti a dovednosti v oblasti laické první pomoci a zdravého životního stylu.</a:t>
            </a:r>
          </a:p>
          <a:p>
            <a:r>
              <a:rPr lang="cs-CZ" sz="2000"/>
              <a:t>2 hodiny 1x za 14 dní</a:t>
            </a:r>
          </a:p>
          <a:p>
            <a:r>
              <a:rPr lang="cs-CZ" sz="2000"/>
              <a:t>Předmět je zaměřen nejen na teoretickou výuku, ale i praktickou část (např. obvazová technika)</a:t>
            </a:r>
          </a:p>
        </p:txBody>
      </p:sp>
      <p:pic>
        <p:nvPicPr>
          <p:cNvPr id="1028" name="Picture 4" descr="Plakát Zdravý životní styl pozadí - PIXERS.CZ">
            <a:extLst>
              <a:ext uri="{FF2B5EF4-FFF2-40B4-BE49-F238E27FC236}">
                <a16:creationId xmlns:a16="http://schemas.microsoft.com/office/drawing/2014/main" id="{057E1E1D-7551-F463-9A71-FDED14AD50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8" b="9929"/>
          <a:stretch/>
        </p:blipFill>
        <p:spPr bwMode="auto">
          <a:xfrm>
            <a:off x="6800986" y="1264577"/>
            <a:ext cx="4747547" cy="435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4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0" name="Rectangle 2059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: Shape 2063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240936-7006-0EAC-57E5-2257A8AAF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Franklin Gothic Demi" panose="020B0703020102020204" pitchFamily="34" charset="0"/>
              </a:rPr>
              <a:t>Náplň předmětu – 1. pololetí: První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7217A-9D8A-E4D0-A8C7-3EDE549E7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cs-CZ" sz="2000" dirty="0"/>
              <a:t>IZS – telefonní čísla, pravidla při volání IZS</a:t>
            </a:r>
          </a:p>
          <a:p>
            <a:r>
              <a:rPr lang="cs-CZ" sz="2000" dirty="0"/>
              <a:t>Postupy řešení u různých úrazů (krvácení, popáleniny, zlomeniny a další)</a:t>
            </a:r>
          </a:p>
          <a:p>
            <a:r>
              <a:rPr lang="cs-CZ" sz="2000" dirty="0"/>
              <a:t>Postupy řešení u neúrazových stavů (intoxikace, dušnost, dušení, problémy s dýcháním a další)</a:t>
            </a:r>
          </a:p>
          <a:p>
            <a:r>
              <a:rPr lang="cs-CZ" sz="2000" dirty="0"/>
              <a:t>Postupy řešení šokových stavů</a:t>
            </a:r>
          </a:p>
          <a:p>
            <a:r>
              <a:rPr lang="cs-CZ" sz="2000" dirty="0"/>
              <a:t>Resuscitace</a:t>
            </a:r>
          </a:p>
          <a:p>
            <a:r>
              <a:rPr lang="cs-CZ" sz="2000" dirty="0"/>
              <a:t>Základní vybavení lékárničky</a:t>
            </a:r>
          </a:p>
          <a:p>
            <a:endParaRPr lang="cs-CZ" sz="2000" dirty="0"/>
          </a:p>
        </p:txBody>
      </p:sp>
      <p:pic>
        <p:nvPicPr>
          <p:cNvPr id="2050" name="Picture 2" descr="Kardiopulmonální resuscitace – Wikipedie">
            <a:extLst>
              <a:ext uri="{FF2B5EF4-FFF2-40B4-BE49-F238E27FC236}">
                <a16:creationId xmlns:a16="http://schemas.microsoft.com/office/drawing/2014/main" id="{27D46DE9-C748-3AB5-7A5A-3144FA97A8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9"/>
          <a:stretch/>
        </p:blipFill>
        <p:spPr bwMode="auto">
          <a:xfrm>
            <a:off x="7634938" y="2766817"/>
            <a:ext cx="2392484" cy="275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6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270C22-0315-C385-F8A8-A1C96FFF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90583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Franklin Gothic Demi" panose="020B0703020102020204" pitchFamily="34" charset="0"/>
              </a:rPr>
              <a:t>Náplň předmětu – 2. pololetí: Zdravý životní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A9CAC8-87F6-FDFE-B32E-A533D1C82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cs-CZ" sz="2000"/>
              <a:t>Pestrý a vyvážený jídelníček</a:t>
            </a:r>
          </a:p>
          <a:p>
            <a:r>
              <a:rPr lang="cs-CZ" sz="2000"/>
              <a:t>Vliv spánku na zdraví</a:t>
            </a:r>
          </a:p>
          <a:p>
            <a:r>
              <a:rPr lang="cs-CZ" sz="2000"/>
              <a:t>Vliv sportu na zdraví</a:t>
            </a:r>
          </a:p>
          <a:p>
            <a:r>
              <a:rPr lang="cs-CZ" sz="2000"/>
              <a:t>Vliv alkoholu a dalších návykových látek na zdraví</a:t>
            </a:r>
          </a:p>
          <a:p>
            <a:r>
              <a:rPr lang="cs-CZ" sz="2000"/>
              <a:t>Duševní zdraví (psychohygiena, stress-management)</a:t>
            </a:r>
          </a:p>
          <a:p>
            <a:r>
              <a:rPr lang="cs-CZ" sz="2000"/>
              <a:t>Fyzické zdraví (hygiena, dentální hygiena, péče o kůži a další)</a:t>
            </a:r>
          </a:p>
          <a:p>
            <a:r>
              <a:rPr lang="cs-CZ" sz="2000"/>
              <a:t>Bezpečné sexuální chování</a:t>
            </a:r>
          </a:p>
          <a:p>
            <a:endParaRPr lang="cs-CZ" sz="2000"/>
          </a:p>
        </p:txBody>
      </p:sp>
      <p:pic>
        <p:nvPicPr>
          <p:cNvPr id="3074" name="Picture 2" descr="5 tipů, jak mít lepší spánek - MysticKratom.cz">
            <a:extLst>
              <a:ext uri="{FF2B5EF4-FFF2-40B4-BE49-F238E27FC236}">
                <a16:creationId xmlns:a16="http://schemas.microsoft.com/office/drawing/2014/main" id="{37082845-8DD7-E234-F078-764603A71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43538" y="3434953"/>
            <a:ext cx="2775284" cy="141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89C9F1-41CA-1118-63CA-3DDE7548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Franklin Gothic Demi" panose="020B0703020102020204" pitchFamily="34" charset="0"/>
                <a:ea typeface="Ebrima" panose="02000000000000000000" pitchFamily="2" charset="0"/>
                <a:cs typeface="Ebrima" panose="02000000000000000000" pitchFamily="2" charset="0"/>
              </a:rPr>
              <a:t>Cíle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FD0E13-A95F-2BCC-E245-10E3AAB5F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Žák aplikuje předlékařskou první pomoc v rámci svých možností, dokáže zavolat IZS.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Žák umí vyjmenovat základní vybavení lékárničky a jejich využití.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Žák uvede rizika spojená s užíváním návykových látek.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Žák uvede výhody zdravého životního stylu.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Žák aplikuje poznatky z výuky do běžného života.</a:t>
            </a:r>
          </a:p>
        </p:txBody>
      </p:sp>
      <p:pic>
        <p:nvPicPr>
          <p:cNvPr id="4098" name="Picture 2" descr="Zámek a pohyb">
            <a:extLst>
              <a:ext uri="{FF2B5EF4-FFF2-40B4-BE49-F238E27FC236}">
                <a16:creationId xmlns:a16="http://schemas.microsoft.com/office/drawing/2014/main" id="{FB8A30C6-B428-561D-E175-2FC7E3014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2596" y="2941983"/>
            <a:ext cx="3692210" cy="217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71473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1D2A34"/>
      </a:dk2>
      <a:lt2>
        <a:srgbClr val="E2E4E8"/>
      </a:lt2>
      <a:accent1>
        <a:srgbClr val="C29B28"/>
      </a:accent1>
      <a:accent2>
        <a:srgbClr val="CF581D"/>
      </a:accent2>
      <a:accent3>
        <a:srgbClr val="E12F3E"/>
      </a:accent3>
      <a:accent4>
        <a:srgbClr val="CF1D76"/>
      </a:accent4>
      <a:accent5>
        <a:srgbClr val="E12FD2"/>
      </a:accent5>
      <a:accent6>
        <a:srgbClr val="931DCF"/>
      </a:accent6>
      <a:hlink>
        <a:srgbClr val="BF3F9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224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Elephant</vt:lpstr>
      <vt:lpstr>Franklin Gothic Demi</vt:lpstr>
      <vt:lpstr>BrushVTI</vt:lpstr>
      <vt:lpstr>Péče o zdraví</vt:lpstr>
      <vt:lpstr>Základní informace</vt:lpstr>
      <vt:lpstr>Náplň předmětu – 1. pololetí: První pomoc</vt:lpstr>
      <vt:lpstr>Náplň předmětu – 2. pololetí: Zdravý životní styl</vt:lpstr>
      <vt:lpstr>Cíle předmětu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zdraví</dc:title>
  <dc:creator>Veronika Šumpichová</dc:creator>
  <cp:lastModifiedBy>Michaela Fröhlichová</cp:lastModifiedBy>
  <cp:revision>1</cp:revision>
  <dcterms:created xsi:type="dcterms:W3CDTF">2023-03-01T11:47:51Z</dcterms:created>
  <dcterms:modified xsi:type="dcterms:W3CDTF">2023-03-02T06:11:19Z</dcterms:modified>
</cp:coreProperties>
</file>