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AF5EE-287B-41EC-A417-8A99B8AB8D6B}" v="5" dt="2023-03-01T11:23:14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5EA1D-D191-E368-1A18-BF23EDD3A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2C71C0-24CA-CB67-A249-9F7A8571F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C22D8C-E035-79BC-F6E1-CAF5AE09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65F-CAB4-44B6-BD9D-68B67C9583F4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A0DE3D-C7C6-01D5-AA82-7C05990C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4AAEF7-6113-2FC0-C10A-BC841BFE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F6B5-964F-48DD-88F4-F6FB81F61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85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1E2A4-FB00-6C7F-0505-2ED13F75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3962CA-23F1-80CD-74C2-E49464642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9A36AA-50B7-F60C-C71B-1CB95E54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65F-CAB4-44B6-BD9D-68B67C9583F4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698C0F-C303-7A6B-D285-A3487598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3C7DA3-B57E-0F69-4DAF-8C5F0AE9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F6B5-964F-48DD-88F4-F6FB81F61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95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595842-1EA9-05C0-4D04-20EE71B9F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F068C9-A170-453D-CBBE-2E20E602C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3ADC18-EE62-14CC-0678-CF90F213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65F-CAB4-44B6-BD9D-68B67C9583F4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2A6687-8705-B4BE-1CAF-2052EEDF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2986F3-E5AB-64FB-23E5-461E9015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F6B5-964F-48DD-88F4-F6FB81F61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5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EE085-6635-01FF-D5F3-19573945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D8F44F-EFB2-1F06-98C2-BFF26ECBF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E87FBB-79FF-B210-5457-D7A0DE7C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65F-CAB4-44B6-BD9D-68B67C9583F4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0F7815-0414-2AB2-2DBA-0748B57F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B09736-CA54-3818-4ABD-F3AC19C3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F6B5-964F-48DD-88F4-F6FB81F61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4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C60B8-AE84-8450-FA98-33296A80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E96A9D-2DA7-874F-55E1-7FF4E5B85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E89C6D-1AB9-B7B0-C4F5-6EFEB042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65F-CAB4-44B6-BD9D-68B67C9583F4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5E84B2-E4FE-BEDE-BCB3-6CAAC5CA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29B8E0-C1C2-23C0-FF73-873199FE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F6B5-964F-48DD-88F4-F6FB81F61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47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2B114-8C7C-D16B-E4E1-38BB4B20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4C5210-3244-FCE1-0240-2E86FE258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014486-A8D3-26A0-F238-7925C1EBC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E6F3D8-C3E1-3EE4-C273-8BD7B60F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65F-CAB4-44B6-BD9D-68B67C9583F4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6A4EC3-ECD8-9E08-7A56-19A6652D0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383FDC-B5F2-ABD5-CE5D-8F9085B4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F6B5-964F-48DD-88F4-F6FB81F61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48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68F05-1F94-D89C-A28E-71E38500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53A32A-6364-7EA6-9783-CF05C908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F2C09E-76CA-83B9-9D35-9FF43257E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9EEF00-CE04-4F08-2842-FB41B36D4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7451DC-1F12-4018-24A0-F47A8CD1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58D4AA-9F39-287A-684D-50D87B70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65F-CAB4-44B6-BD9D-68B67C9583F4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037F21-0DD1-D226-9D23-845CC7D3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36F62E-225E-6D23-3E6F-277D2871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F6B5-964F-48DD-88F4-F6FB81F61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06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FAF28-C3F5-11AA-40B2-3EE1F839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2304D88-0442-8F21-A212-6DF71876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65F-CAB4-44B6-BD9D-68B67C9583F4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521D5A-DA3C-812E-6D7B-75A9DE14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E50C72-A489-D529-789C-F060FEE7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F6B5-964F-48DD-88F4-F6FB81F61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08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7061FC-1F28-F22F-5C2C-1F7A7518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65F-CAB4-44B6-BD9D-68B67C9583F4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2D41AE-41D1-6470-5471-C9B85085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CC7EC7-1C59-532F-FEA6-98C36B41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F6B5-964F-48DD-88F4-F6FB81F61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91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00046-DE6E-4324-A0A5-D682D655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7B32A2-17D5-EEB6-1CFB-674996B9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FBE3AB-D765-26DF-8077-8C857C8A8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E4209D-D048-0EA4-8BD2-C8C250FF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65F-CAB4-44B6-BD9D-68B67C9583F4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738410-E260-E0C1-7E56-A949E231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E4EB5A-AEF0-7D11-D6E2-0D89B0AF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F6B5-964F-48DD-88F4-F6FB81F61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29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62FCA-0A9A-F0A9-67D2-FDFCF5B9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087758-9BD3-424D-EA8F-64369D6CB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9FDAD9-F402-4A82-0AD2-B849484B1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347A80-CF72-8DCF-36A2-59839C87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65F-CAB4-44B6-BD9D-68B67C9583F4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2FE4D2-C69D-2901-DF4B-0597255B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B00D2E-B9EB-A7A8-A2D7-F61104EE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F6B5-964F-48DD-88F4-F6FB81F61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9FE3610-2492-9EBE-F056-07626EFF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1BFDE9-D291-967A-294F-CAF374B7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08ABD8-426E-35AF-C742-D872CDFF1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7365F-CAB4-44B6-BD9D-68B67C9583F4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E82498-9BA5-D308-62AA-067241B51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925548-46D2-1183-1E56-83200C9E4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F6B5-964F-48DD-88F4-F6FB81F61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67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CE57A-67B6-B4D7-2EDE-43DD6E7D1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07881"/>
          </a:xfrm>
        </p:spPr>
        <p:txBody>
          <a:bodyPr/>
          <a:lstStyle/>
          <a:p>
            <a:r>
              <a:rPr lang="cs-CZ" dirty="0"/>
              <a:t>Psaní odborných prací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C16FD9-8F6D-3276-81CF-87762DA8E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336" y="5430838"/>
            <a:ext cx="9144000" cy="165576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8" name="Picture 4" descr="Diplomové práce | Psaní diplomové práce - Závěrečnépráce.cz">
            <a:extLst>
              <a:ext uri="{FF2B5EF4-FFF2-40B4-BE49-F238E27FC236}">
                <a16:creationId xmlns:a16="http://schemas.microsoft.com/office/drawing/2014/main" id="{AF618C9A-B195-39B9-50FB-3223480E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49" y="2626113"/>
            <a:ext cx="8709102" cy="32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2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992503-52A2-A7A3-5430-22BDF465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se naučíme?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CD5EB4-4E4F-A8E8-3255-6B198593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199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3200"/>
              <a:t>zásady odborné práce</a:t>
            </a:r>
          </a:p>
          <a:p>
            <a:pPr>
              <a:lnSpc>
                <a:spcPct val="150000"/>
              </a:lnSpc>
            </a:pPr>
            <a:r>
              <a:rPr lang="cs-CZ" sz="3200"/>
              <a:t>práce s odbornou literaturou, materiály a informačními zdroji</a:t>
            </a:r>
          </a:p>
          <a:p>
            <a:pPr>
              <a:lnSpc>
                <a:spcPct val="150000"/>
              </a:lnSpc>
            </a:pPr>
            <a:r>
              <a:rPr lang="cs-CZ" sz="3200"/>
              <a:t>metody výběru témat</a:t>
            </a:r>
          </a:p>
          <a:p>
            <a:pPr>
              <a:lnSpc>
                <a:spcPct val="150000"/>
              </a:lnSpc>
            </a:pPr>
            <a:r>
              <a:rPr lang="cs-CZ" sz="3200"/>
              <a:t>metody psaní odborné práce</a:t>
            </a:r>
          </a:p>
          <a:p>
            <a:endParaRPr lang="cs-CZ"/>
          </a:p>
          <a:p>
            <a:endParaRPr lang="cs-CZ" dirty="0"/>
          </a:p>
        </p:txBody>
      </p:sp>
      <p:pic>
        <p:nvPicPr>
          <p:cNvPr id="2050" name="Picture 2" descr="Seminární práce, Bakalářské práce, Diplomové práce, referát |  Závěrečnépráce.cz | Úvod">
            <a:extLst>
              <a:ext uri="{FF2B5EF4-FFF2-40B4-BE49-F238E27FC236}">
                <a16:creationId xmlns:a16="http://schemas.microsoft.com/office/drawing/2014/main" id="{257DB7A5-C164-BF9F-428B-EA379406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01" y="3774223"/>
            <a:ext cx="4762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4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132F999-B06C-D7A4-20AC-157F204B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Některé pojmy, se kterými se seznámíme… a budeme umět použít.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2AAEA2-6443-958B-6E34-11B09BBEA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citace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jednotlivé části práce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grafická úprava prací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prezentace a obhajoba písemné práce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diskuze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kritika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Citace">
            <a:extLst>
              <a:ext uri="{FF2B5EF4-FFF2-40B4-BE49-F238E27FC236}">
                <a16:creationId xmlns:a16="http://schemas.microsoft.com/office/drawing/2014/main" id="{FCD662F5-11BB-B57E-2EEB-CAB253431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6" r="25731" b="23415"/>
          <a:stretch/>
        </p:blipFill>
        <p:spPr bwMode="auto">
          <a:xfrm>
            <a:off x="5586763" y="2107580"/>
            <a:ext cx="1583472" cy="8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dborný článek: Jak vytvořit pěkný dokument?">
            <a:extLst>
              <a:ext uri="{FF2B5EF4-FFF2-40B4-BE49-F238E27FC236}">
                <a16:creationId xmlns:a16="http://schemas.microsoft.com/office/drawing/2014/main" id="{16485561-9145-DA2F-3D8E-26BD0BE0B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1294"/>
            <a:ext cx="5442725" cy="20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3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0CB5F4-3571-0DFF-FBAE-F3120B36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předmětu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A4EB37-A52D-27A8-448F-9FCC99A9C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1. pololetí</a:t>
            </a:r>
          </a:p>
          <a:p>
            <a:pPr lvl="2">
              <a:lnSpc>
                <a:spcPct val="150000"/>
              </a:lnSpc>
            </a:pPr>
            <a:r>
              <a:rPr lang="cs-CZ" sz="2400" dirty="0"/>
              <a:t>výuka bude zaměřena na teorii</a:t>
            </a:r>
          </a:p>
          <a:p>
            <a:pPr lvl="2">
              <a:lnSpc>
                <a:spcPct val="150000"/>
              </a:lnSpc>
            </a:pPr>
            <a:r>
              <a:rPr lang="cs-CZ" sz="2400" dirty="0"/>
              <a:t>žáci budou mít 1 vyučovací hodinu týdně</a:t>
            </a:r>
          </a:p>
          <a:p>
            <a:pPr marL="914400" lvl="2" indent="0">
              <a:buNone/>
            </a:pPr>
            <a:endParaRPr lang="cs-CZ" dirty="0"/>
          </a:p>
          <a:p>
            <a:r>
              <a:rPr lang="cs-CZ" sz="3200" b="1" dirty="0">
                <a:solidFill>
                  <a:srgbClr val="FF0000"/>
                </a:solidFill>
              </a:rPr>
              <a:t>2. pololetí</a:t>
            </a:r>
          </a:p>
          <a:p>
            <a:pPr lvl="2">
              <a:lnSpc>
                <a:spcPct val="150000"/>
              </a:lnSpc>
            </a:pPr>
            <a:r>
              <a:rPr lang="cs-CZ" sz="2400" dirty="0"/>
              <a:t>žáci budou psát závěrečnou písemnou práci</a:t>
            </a:r>
          </a:p>
          <a:p>
            <a:pPr lvl="2">
              <a:lnSpc>
                <a:spcPct val="150000"/>
              </a:lnSpc>
            </a:pPr>
            <a:r>
              <a:rPr lang="cs-CZ" sz="2400" dirty="0"/>
              <a:t>výuka bude probíhat formou individuálních nebo online konzultací (četnost konzultací bude záležet na žácích)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54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5B9D275-6E8D-63A3-5554-8A2C48B3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Praha - vazba a tisk diplomových a bakalářských prací | SuperVazby.cz">
            <a:extLst>
              <a:ext uri="{FF2B5EF4-FFF2-40B4-BE49-F238E27FC236}">
                <a16:creationId xmlns:a16="http://schemas.microsoft.com/office/drawing/2014/main" id="{24BF970F-1B46-4A12-557E-C82D651BE1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72" y="365125"/>
            <a:ext cx="9183455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11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95</Words>
  <Application>Microsoft Office PowerPoint</Application>
  <PresentationFormat>Širokoúhlá obrazovka</PresentationFormat>
  <Paragraphs>22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Psaní odborných prací</vt:lpstr>
      <vt:lpstr>Co se naučíme?</vt:lpstr>
      <vt:lpstr>Některé pojmy, se kterými se seznámíme… a budeme umět použít.</vt:lpstr>
      <vt:lpstr>Organizace předmětu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Psaní odborných prací</dc:title>
  <dc:creator>Klára Nejezchlebová</dc:creator>
  <cp:lastModifiedBy>Michaela Fröhlichová</cp:lastModifiedBy>
  <cp:revision>2</cp:revision>
  <dcterms:created xsi:type="dcterms:W3CDTF">2023-03-01T10:38:42Z</dcterms:created>
  <dcterms:modified xsi:type="dcterms:W3CDTF">2023-03-01T11:28:50Z</dcterms:modified>
</cp:coreProperties>
</file>