
<file path=[Content_Types].xml><?xml version="1.0" encoding="utf-8"?>
<Types xmlns="http://schemas.openxmlformats.org/package/2006/content-types">
  <Default Extension="crdownload" ContentType="image/jpeg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3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4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1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5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2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8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89" r:id="rId6"/>
    <p:sldLayoutId id="2147483785" r:id="rId7"/>
    <p:sldLayoutId id="2147483786" r:id="rId8"/>
    <p:sldLayoutId id="2147483787" r:id="rId9"/>
    <p:sldLayoutId id="2147483788" r:id="rId10"/>
    <p:sldLayoutId id="21474837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crdownload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vučina spojených bodů">
            <a:extLst>
              <a:ext uri="{FF2B5EF4-FFF2-40B4-BE49-F238E27FC236}">
                <a16:creationId xmlns:a16="http://schemas.microsoft.com/office/drawing/2014/main" id="{9BA43E63-2B3A-175E-3737-F849B5C5D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0444" r="1" b="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D1965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3C0959-CB22-E4C3-E540-949953401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cs-CZ" sz="8800" dirty="0">
                <a:latin typeface="Baguet Script" panose="00000500000000000000" pitchFamily="2" charset="-18"/>
              </a:rPr>
              <a:t>Ruční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C785FC-0152-5B7D-019B-FDF10AEB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Baguet Script" panose="00000500000000000000" pitchFamily="2" charset="-18"/>
              </a:rPr>
              <a:t>Vyučující: Mgr. Eva Mertová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6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B6ECEE03-918F-43ED-A7B3-F1BDE3FCE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85128D-E494-2BD9-7475-0C459BA0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 err="1">
                <a:latin typeface="Baguet Script" panose="00000500000000000000" pitchFamily="2" charset="-18"/>
              </a:rPr>
              <a:t>Základy</a:t>
            </a:r>
            <a:r>
              <a:rPr lang="en-US" sz="6600" dirty="0">
                <a:latin typeface="Baguet Script" panose="00000500000000000000" pitchFamily="2" charset="-18"/>
              </a:rPr>
              <a:t> </a:t>
            </a:r>
            <a:r>
              <a:rPr lang="en-US" sz="6600" dirty="0" err="1">
                <a:latin typeface="Baguet Script" panose="00000500000000000000" pitchFamily="2" charset="-18"/>
              </a:rPr>
              <a:t>háčkování</a:t>
            </a:r>
            <a:endParaRPr lang="en-US" sz="6600" dirty="0">
              <a:latin typeface="Baguet Script" panose="00000500000000000000" pitchFamily="2" charset="-18"/>
            </a:endParaRPr>
          </a:p>
        </p:txBody>
      </p:sp>
      <p:pic>
        <p:nvPicPr>
          <p:cNvPr id="8" name="Zástupný obsah 7" descr="Obsah obrázku jehla&#10;&#10;Popis byl vytvořen automaticky">
            <a:extLst>
              <a:ext uri="{FF2B5EF4-FFF2-40B4-BE49-F238E27FC236}">
                <a16:creationId xmlns:a16="http://schemas.microsoft.com/office/drawing/2014/main" id="{5503EE05-CEB6-7ADC-20C9-15C79514B0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970" r="21667" b="-2"/>
          <a:stretch/>
        </p:blipFill>
        <p:spPr>
          <a:xfrm>
            <a:off x="510365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10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5F46A146-82D0-9B0A-25E3-29B0238D7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33" r="20676" b="1"/>
          <a:stretch/>
        </p:blipFill>
        <p:spPr>
          <a:xfrm>
            <a:off x="4333556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6253D9D-FAF7-8BFF-4A48-67F5775A96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0546" r="35091" b="-2"/>
          <a:stretch/>
        </p:blipFill>
        <p:spPr>
          <a:xfrm>
            <a:off x="8156747" y="2604528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2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753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570CC06-DB21-401C-BCF8-AAC5FF55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D4157A-75EB-0081-AFE8-EBFCD1C5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3566160" cy="35803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>
                <a:latin typeface="Baguet Script" panose="00000500000000000000" pitchFamily="2" charset="-18"/>
              </a:rPr>
              <a:t>Základy</a:t>
            </a:r>
            <a:r>
              <a:rPr lang="en-US" sz="5600" dirty="0">
                <a:latin typeface="Baguet Script" panose="00000500000000000000" pitchFamily="2" charset="-18"/>
              </a:rPr>
              <a:t> </a:t>
            </a:r>
            <a:r>
              <a:rPr lang="en-US" sz="5600" dirty="0" err="1">
                <a:latin typeface="Baguet Script" panose="00000500000000000000" pitchFamily="2" charset="-18"/>
              </a:rPr>
              <a:t>pletení</a:t>
            </a:r>
            <a:endParaRPr lang="en-US" sz="5600" dirty="0">
              <a:latin typeface="Baguet Script" panose="00000500000000000000" pitchFamily="2" charset="-18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42EC63F-40D8-3DD7-E086-2211D8BF78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3647" y="640080"/>
            <a:ext cx="3231763" cy="3419856"/>
          </a:xfrm>
          <a:prstGeom prst="rect">
            <a:avLst/>
          </a:prstGeom>
        </p:spPr>
      </p:pic>
      <p:pic>
        <p:nvPicPr>
          <p:cNvPr id="12" name="Obrázek 11" descr="Obsah obrázku osoba, interiér, jehla, ruka&#10;&#10;Popis byl vytvořen automaticky">
            <a:extLst>
              <a:ext uri="{FF2B5EF4-FFF2-40B4-BE49-F238E27FC236}">
                <a16:creationId xmlns:a16="http://schemas.microsoft.com/office/drawing/2014/main" id="{6699525C-49B5-8D3D-04C8-E0096256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181" y="1003402"/>
            <a:ext cx="3438144" cy="2693212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15B998FC-4B98-4A07-B159-9E629180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566160" cy="27432"/>
          </a:xfrm>
          <a:custGeom>
            <a:avLst/>
            <a:gdLst>
              <a:gd name="connsiteX0" fmla="*/ 0 w 3566160"/>
              <a:gd name="connsiteY0" fmla="*/ 0 h 27432"/>
              <a:gd name="connsiteX1" fmla="*/ 665683 w 3566160"/>
              <a:gd name="connsiteY1" fmla="*/ 0 h 27432"/>
              <a:gd name="connsiteX2" fmla="*/ 1295705 w 3566160"/>
              <a:gd name="connsiteY2" fmla="*/ 0 h 27432"/>
              <a:gd name="connsiteX3" fmla="*/ 1925726 w 3566160"/>
              <a:gd name="connsiteY3" fmla="*/ 0 h 27432"/>
              <a:gd name="connsiteX4" fmla="*/ 2413102 w 3566160"/>
              <a:gd name="connsiteY4" fmla="*/ 0 h 27432"/>
              <a:gd name="connsiteX5" fmla="*/ 2936138 w 3566160"/>
              <a:gd name="connsiteY5" fmla="*/ 0 h 27432"/>
              <a:gd name="connsiteX6" fmla="*/ 3566160 w 3566160"/>
              <a:gd name="connsiteY6" fmla="*/ 0 h 27432"/>
              <a:gd name="connsiteX7" fmla="*/ 3566160 w 3566160"/>
              <a:gd name="connsiteY7" fmla="*/ 27432 h 27432"/>
              <a:gd name="connsiteX8" fmla="*/ 2971800 w 3566160"/>
              <a:gd name="connsiteY8" fmla="*/ 27432 h 27432"/>
              <a:gd name="connsiteX9" fmla="*/ 2484425 w 3566160"/>
              <a:gd name="connsiteY9" fmla="*/ 27432 h 27432"/>
              <a:gd name="connsiteX10" fmla="*/ 1997050 w 3566160"/>
              <a:gd name="connsiteY10" fmla="*/ 27432 h 27432"/>
              <a:gd name="connsiteX11" fmla="*/ 1367028 w 3566160"/>
              <a:gd name="connsiteY11" fmla="*/ 27432 h 27432"/>
              <a:gd name="connsiteX12" fmla="*/ 843991 w 3566160"/>
              <a:gd name="connsiteY12" fmla="*/ 27432 h 27432"/>
              <a:gd name="connsiteX13" fmla="*/ 0 w 3566160"/>
              <a:gd name="connsiteY13" fmla="*/ 27432 h 27432"/>
              <a:gd name="connsiteX14" fmla="*/ 0 w 356616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27432" fill="none" extrusionOk="0">
                <a:moveTo>
                  <a:pt x="0" y="0"/>
                </a:moveTo>
                <a:cubicBezTo>
                  <a:pt x="255333" y="-24997"/>
                  <a:pt x="523477" y="22112"/>
                  <a:pt x="665683" y="0"/>
                </a:cubicBezTo>
                <a:cubicBezTo>
                  <a:pt x="807889" y="-22112"/>
                  <a:pt x="989772" y="-2194"/>
                  <a:pt x="1295705" y="0"/>
                </a:cubicBezTo>
                <a:cubicBezTo>
                  <a:pt x="1601638" y="2194"/>
                  <a:pt x="1620121" y="-1789"/>
                  <a:pt x="1925726" y="0"/>
                </a:cubicBezTo>
                <a:cubicBezTo>
                  <a:pt x="2231331" y="1789"/>
                  <a:pt x="2188826" y="13242"/>
                  <a:pt x="2413102" y="0"/>
                </a:cubicBezTo>
                <a:cubicBezTo>
                  <a:pt x="2637378" y="-13242"/>
                  <a:pt x="2827851" y="14124"/>
                  <a:pt x="2936138" y="0"/>
                </a:cubicBezTo>
                <a:cubicBezTo>
                  <a:pt x="3044425" y="-14124"/>
                  <a:pt x="3426025" y="-10300"/>
                  <a:pt x="3566160" y="0"/>
                </a:cubicBezTo>
                <a:cubicBezTo>
                  <a:pt x="3565203" y="8431"/>
                  <a:pt x="3565811" y="14612"/>
                  <a:pt x="3566160" y="27432"/>
                </a:cubicBezTo>
                <a:cubicBezTo>
                  <a:pt x="3393987" y="1168"/>
                  <a:pt x="3182544" y="46323"/>
                  <a:pt x="2971800" y="27432"/>
                </a:cubicBezTo>
                <a:cubicBezTo>
                  <a:pt x="2761056" y="8541"/>
                  <a:pt x="2655962" y="37587"/>
                  <a:pt x="2484425" y="27432"/>
                </a:cubicBezTo>
                <a:cubicBezTo>
                  <a:pt x="2312889" y="17277"/>
                  <a:pt x="2237511" y="43801"/>
                  <a:pt x="1997050" y="27432"/>
                </a:cubicBezTo>
                <a:cubicBezTo>
                  <a:pt x="1756589" y="11063"/>
                  <a:pt x="1637414" y="32760"/>
                  <a:pt x="1367028" y="27432"/>
                </a:cubicBezTo>
                <a:cubicBezTo>
                  <a:pt x="1096642" y="22104"/>
                  <a:pt x="1099175" y="3132"/>
                  <a:pt x="843991" y="27432"/>
                </a:cubicBezTo>
                <a:cubicBezTo>
                  <a:pt x="588807" y="51732"/>
                  <a:pt x="214973" y="54657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566160" h="27432" stroke="0" extrusionOk="0">
                <a:moveTo>
                  <a:pt x="0" y="0"/>
                </a:moveTo>
                <a:cubicBezTo>
                  <a:pt x="168567" y="23516"/>
                  <a:pt x="346949" y="12409"/>
                  <a:pt x="558698" y="0"/>
                </a:cubicBezTo>
                <a:cubicBezTo>
                  <a:pt x="770447" y="-12409"/>
                  <a:pt x="899633" y="12543"/>
                  <a:pt x="1046074" y="0"/>
                </a:cubicBezTo>
                <a:cubicBezTo>
                  <a:pt x="1192515" y="-12543"/>
                  <a:pt x="1548298" y="10405"/>
                  <a:pt x="1711757" y="0"/>
                </a:cubicBezTo>
                <a:cubicBezTo>
                  <a:pt x="1875216" y="-10405"/>
                  <a:pt x="2091031" y="-9254"/>
                  <a:pt x="2270455" y="0"/>
                </a:cubicBezTo>
                <a:cubicBezTo>
                  <a:pt x="2449879" y="9254"/>
                  <a:pt x="2675329" y="352"/>
                  <a:pt x="2829154" y="0"/>
                </a:cubicBezTo>
                <a:cubicBezTo>
                  <a:pt x="2982979" y="-352"/>
                  <a:pt x="3244418" y="-16893"/>
                  <a:pt x="3566160" y="0"/>
                </a:cubicBezTo>
                <a:cubicBezTo>
                  <a:pt x="3564805" y="9524"/>
                  <a:pt x="3564958" y="13975"/>
                  <a:pt x="3566160" y="27432"/>
                </a:cubicBezTo>
                <a:cubicBezTo>
                  <a:pt x="3384441" y="8593"/>
                  <a:pt x="3203420" y="35847"/>
                  <a:pt x="2971800" y="27432"/>
                </a:cubicBezTo>
                <a:cubicBezTo>
                  <a:pt x="2740180" y="19017"/>
                  <a:pt x="2723309" y="5556"/>
                  <a:pt x="2484425" y="27432"/>
                </a:cubicBezTo>
                <a:cubicBezTo>
                  <a:pt x="2245541" y="49308"/>
                  <a:pt x="2170758" y="20008"/>
                  <a:pt x="1890065" y="27432"/>
                </a:cubicBezTo>
                <a:cubicBezTo>
                  <a:pt x="1609372" y="34856"/>
                  <a:pt x="1546680" y="48820"/>
                  <a:pt x="1295705" y="27432"/>
                </a:cubicBezTo>
                <a:cubicBezTo>
                  <a:pt x="1044730" y="6044"/>
                  <a:pt x="854443" y="3778"/>
                  <a:pt x="737006" y="27432"/>
                </a:cubicBezTo>
                <a:cubicBezTo>
                  <a:pt x="619569" y="51086"/>
                  <a:pt x="358133" y="34838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19651"/>
          </a:solidFill>
          <a:ln w="38100" cap="rnd">
            <a:solidFill>
              <a:srgbClr val="D196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jehla&#10;&#10;Popis byl vytvořen automaticky">
            <a:extLst>
              <a:ext uri="{FF2B5EF4-FFF2-40B4-BE49-F238E27FC236}">
                <a16:creationId xmlns:a16="http://schemas.microsoft.com/office/drawing/2014/main" id="{8EA24CB6-84B1-277A-5975-10A5A417FB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49037" y="4254246"/>
            <a:ext cx="3438144" cy="1933956"/>
          </a:xfrm>
          <a:prstGeom prst="rect">
            <a:avLst/>
          </a:prstGeom>
        </p:spPr>
      </p:pic>
      <p:pic>
        <p:nvPicPr>
          <p:cNvPr id="10" name="Obrázek 9" descr="Obsah obrázku jehla&#10;&#10;Popis byl vytvořen automaticky">
            <a:extLst>
              <a:ext uri="{FF2B5EF4-FFF2-40B4-BE49-F238E27FC236}">
                <a16:creationId xmlns:a16="http://schemas.microsoft.com/office/drawing/2014/main" id="{FD687716-46E0-D347-CCEF-BD4D1B397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341" y="4292822"/>
            <a:ext cx="3300984" cy="18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6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980690-A292-433D-0D67-0C366F8C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600" dirty="0">
                <a:latin typeface="Baguet Script" panose="00000500000000000000" pitchFamily="2" charset="-18"/>
              </a:rPr>
              <a:t>Ruční práce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19651"/>
          </a:solidFill>
          <a:ln w="38100" cap="rnd">
            <a:solidFill>
              <a:srgbClr val="D196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13">
            <a:extLst>
              <a:ext uri="{FF2B5EF4-FFF2-40B4-BE49-F238E27FC236}">
                <a16:creationId xmlns:a16="http://schemas.microsoft.com/office/drawing/2014/main" id="{4E5394F1-E5D0-1A31-B293-6F142E50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313937"/>
            <a:ext cx="4598670" cy="287963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Volitelný předmět pro žáky 8. a 9. ročníku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Výuka probíhá v učebně určené pro ruční práce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Výuka probíhá 1x za 14 dní ve dvou vyučovacích hodinách (odpoledních)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Zástupný obsah 6" descr="Obsah obrázku dřevěné, stůl, vsedě, dřevo&#10;&#10;Popis byl vytvořen automaticky">
            <a:extLst>
              <a:ext uri="{FF2B5EF4-FFF2-40B4-BE49-F238E27FC236}">
                <a16:creationId xmlns:a16="http://schemas.microsoft.com/office/drawing/2014/main" id="{C6942D32-1EB6-A9E2-D5C0-B5D3B1BFA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58" r="1183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721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FFCBDD-1B9D-75A5-C139-8108982F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7200" dirty="0">
                <a:latin typeface="Baguet Script" panose="00000500000000000000" pitchFamily="2" charset="-18"/>
              </a:rPr>
              <a:t>Zaměření  výuky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C11497-8DFA-D8BE-5F4E-E3CD4973E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68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19651"/>
          </a:solidFill>
          <a:ln w="38100" cap="rnd">
            <a:solidFill>
              <a:srgbClr val="D196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8A347D-CCB9-C654-CDF5-4C4506E8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Seznámení se se základy ručních prací</a:t>
            </a:r>
          </a:p>
          <a:p>
            <a:pPr>
              <a:lnSpc>
                <a:spcPct val="100000"/>
              </a:lnSpc>
            </a:pP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Základy ručního šití a vyšívání</a:t>
            </a:r>
          </a:p>
          <a:p>
            <a:pPr>
              <a:lnSpc>
                <a:spcPct val="100000"/>
              </a:lnSpc>
            </a:pP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Základy strojového šití</a:t>
            </a:r>
          </a:p>
          <a:p>
            <a:pPr>
              <a:lnSpc>
                <a:spcPct val="100000"/>
              </a:lnSpc>
            </a:pP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Základy háčkování</a:t>
            </a:r>
          </a:p>
          <a:p>
            <a:pPr>
              <a:lnSpc>
                <a:spcPct val="100000"/>
              </a:lnSpc>
            </a:pP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Základy pletení</a:t>
            </a:r>
          </a:p>
          <a:p>
            <a:pPr>
              <a:lnSpc>
                <a:spcPct val="100000"/>
              </a:lnSpc>
            </a:pPr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Zhotovování jednoduchých výrobků</a:t>
            </a:r>
          </a:p>
          <a:p>
            <a:pPr marL="0" indent="0">
              <a:lnSpc>
                <a:spcPct val="100000"/>
              </a:lnSpc>
              <a:buNone/>
            </a:pPr>
            <a:endParaRPr lang="cs-CZ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2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AA1908-FE8B-0173-C09E-143D2D40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600">
                <a:latin typeface="Baguet Script" panose="00000500000000000000" pitchFamily="2" charset="-18"/>
              </a:rPr>
              <a:t>Cíl  předmětu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19651"/>
          </a:solidFill>
          <a:ln w="38100" cap="rnd">
            <a:solidFill>
              <a:srgbClr val="D196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13">
            <a:extLst>
              <a:ext uri="{FF2B5EF4-FFF2-40B4-BE49-F238E27FC236}">
                <a16:creationId xmlns:a16="http://schemas.microsoft.com/office/drawing/2014/main" id="{E59FEFB2-F37C-1DA0-E51B-6C2DB59DE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3702939"/>
            <a:ext cx="5178352" cy="2490628"/>
          </a:xfrm>
        </p:spPr>
        <p:txBody>
          <a:bodyPr>
            <a:norm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Rozvíjení kreativity, tvořivosti, originality a samostatnosti žáků.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5950DD-E8F2-25B8-7EB5-9EE76CA62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8" r="1138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065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FC33D9-D952-DE4C-BB36-2A797D1B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20040"/>
            <a:ext cx="10909640" cy="1210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u="sng" dirty="0" err="1">
                <a:latin typeface="Baguet Script" panose="00000500000000000000" pitchFamily="2" charset="-18"/>
              </a:rPr>
              <a:t>Příklady</a:t>
            </a:r>
            <a:r>
              <a:rPr lang="en-US" sz="6000" u="sng" dirty="0">
                <a:latin typeface="Baguet Script" panose="00000500000000000000" pitchFamily="2" charset="-18"/>
              </a:rPr>
              <a:t> </a:t>
            </a:r>
            <a:r>
              <a:rPr lang="en-US" sz="6000" u="sng" dirty="0" err="1">
                <a:latin typeface="Baguet Script" panose="00000500000000000000" pitchFamily="2" charset="-18"/>
              </a:rPr>
              <a:t>činností</a:t>
            </a:r>
            <a:endParaRPr lang="en-US" sz="6000" u="sng" dirty="0">
              <a:latin typeface="Baguet Scrip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63AB4-91AD-125A-EFE8-88667F1CC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878" y="1526581"/>
            <a:ext cx="10909643" cy="11557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700" dirty="0" err="1">
                <a:latin typeface="Baguet Script" panose="00000500000000000000" pitchFamily="2" charset="-18"/>
              </a:rPr>
              <a:t>Přišívání</a:t>
            </a:r>
            <a:r>
              <a:rPr lang="en-US" sz="2700" dirty="0">
                <a:latin typeface="Baguet Script" panose="00000500000000000000" pitchFamily="2" charset="-18"/>
              </a:rPr>
              <a:t> </a:t>
            </a:r>
            <a:r>
              <a:rPr lang="en-US" sz="2700" dirty="0" err="1">
                <a:latin typeface="Baguet Script" panose="00000500000000000000" pitchFamily="2" charset="-18"/>
              </a:rPr>
              <a:t>různých</a:t>
            </a:r>
            <a:r>
              <a:rPr lang="en-US" sz="2700" dirty="0">
                <a:latin typeface="Baguet Script" panose="00000500000000000000" pitchFamily="2" charset="-18"/>
              </a:rPr>
              <a:t> </a:t>
            </a:r>
            <a:r>
              <a:rPr lang="en-US" sz="2700" dirty="0" err="1">
                <a:latin typeface="Baguet Script" panose="00000500000000000000" pitchFamily="2" charset="-18"/>
              </a:rPr>
              <a:t>druhů</a:t>
            </a:r>
            <a:r>
              <a:rPr lang="en-US" sz="2700" dirty="0">
                <a:latin typeface="Baguet Script" panose="00000500000000000000" pitchFamily="2" charset="-18"/>
              </a:rPr>
              <a:t> </a:t>
            </a:r>
            <a:r>
              <a:rPr lang="en-US" sz="2700" dirty="0" err="1">
                <a:latin typeface="Baguet Script" panose="00000500000000000000" pitchFamily="2" charset="-18"/>
              </a:rPr>
              <a:t>knoflíků</a:t>
            </a:r>
            <a:r>
              <a:rPr lang="en-US" sz="2700" dirty="0">
                <a:latin typeface="Baguet Script" panose="00000500000000000000" pitchFamily="2" charset="-18"/>
              </a:rPr>
              <a:t>, </a:t>
            </a:r>
            <a:r>
              <a:rPr lang="en-US" sz="2700" dirty="0" err="1">
                <a:latin typeface="Baguet Script" panose="00000500000000000000" pitchFamily="2" charset="-18"/>
              </a:rPr>
              <a:t>spínátek</a:t>
            </a:r>
            <a:r>
              <a:rPr lang="en-US" sz="2700" dirty="0">
                <a:latin typeface="Baguet Script" panose="00000500000000000000" pitchFamily="2" charset="-18"/>
              </a:rPr>
              <a:t>, </a:t>
            </a:r>
            <a:r>
              <a:rPr lang="en-US" sz="2700" dirty="0" err="1">
                <a:latin typeface="Baguet Script" panose="00000500000000000000" pitchFamily="2" charset="-18"/>
              </a:rPr>
              <a:t>aj</a:t>
            </a:r>
            <a:r>
              <a:rPr lang="en-US" sz="2700" dirty="0">
                <a:latin typeface="Baguet Script" panose="00000500000000000000" pitchFamily="2" charset="-18"/>
              </a:rPr>
              <a:t>.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19651"/>
          </a:solidFill>
          <a:ln w="38100" cap="rnd">
            <a:solidFill>
              <a:srgbClr val="D196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příslušenství&#10;&#10;Popis byl vytvořen automaticky">
            <a:extLst>
              <a:ext uri="{FF2B5EF4-FFF2-40B4-BE49-F238E27FC236}">
                <a16:creationId xmlns:a16="http://schemas.microsoft.com/office/drawing/2014/main" id="{90F7B31D-D3D2-A4EE-281B-A81EDEEF7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76" y="3113532"/>
            <a:ext cx="3563874" cy="3424428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FA967DB-D9A8-4840-0F77-35D078E866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4729" y="2763500"/>
            <a:ext cx="5193792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3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8D06A8-4288-451C-83EB-93E35EEA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>
                <a:latin typeface="Baguet Script" panose="00000500000000000000" pitchFamily="2" charset="-18"/>
              </a:rPr>
              <a:t>Základní</a:t>
            </a:r>
            <a:r>
              <a:rPr lang="en-US" sz="6000" dirty="0">
                <a:latin typeface="Baguet Script" panose="00000500000000000000" pitchFamily="2" charset="-18"/>
              </a:rPr>
              <a:t> </a:t>
            </a:r>
            <a:r>
              <a:rPr lang="en-US" sz="6000" dirty="0" err="1">
                <a:latin typeface="Baguet Script" panose="00000500000000000000" pitchFamily="2" charset="-18"/>
              </a:rPr>
              <a:t>ruční</a:t>
            </a:r>
            <a:r>
              <a:rPr lang="en-US" sz="6000" dirty="0">
                <a:latin typeface="Baguet Script" panose="00000500000000000000" pitchFamily="2" charset="-18"/>
              </a:rPr>
              <a:t> </a:t>
            </a:r>
            <a:r>
              <a:rPr lang="en-US" sz="6000" dirty="0" err="1">
                <a:latin typeface="Baguet Script" panose="00000500000000000000" pitchFamily="2" charset="-18"/>
              </a:rPr>
              <a:t>stehy</a:t>
            </a:r>
            <a:endParaRPr lang="en-US" sz="6000" dirty="0">
              <a:latin typeface="Baguet Script" panose="00000500000000000000" pitchFamily="2" charset="-18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19651"/>
          </a:solidFill>
          <a:ln w="38100" cap="rnd">
            <a:solidFill>
              <a:srgbClr val="D196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3DDAF7E8-62CF-B635-B1D7-09023D7007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7812" y="2406272"/>
            <a:ext cx="2725247" cy="408276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B3A2C67-DBC0-BC2A-1C27-47D14BD1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14" y="2406272"/>
            <a:ext cx="3758184" cy="2818638"/>
          </a:xfrm>
          <a:prstGeom prst="rect">
            <a:avLst/>
          </a:prstGeom>
        </p:spPr>
      </p:pic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28F20C54-E8B4-601F-6EEA-C8F94F5D4E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186913" y="3115581"/>
            <a:ext cx="3758184" cy="25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76371D7-6733-4D74-8B73-248817D8A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E4A9E7-0E2E-42D4-F934-96F534B7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3467"/>
            <a:ext cx="3429000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>
                <a:latin typeface="Baguet Script" panose="00000500000000000000" pitchFamily="2" charset="-18"/>
              </a:rPr>
              <a:t>Jehelníček</a:t>
            </a:r>
            <a:endParaRPr lang="en-US" sz="5200" dirty="0">
              <a:latin typeface="Baguet Script" panose="00000500000000000000" pitchFamily="2" charset="-18"/>
            </a:endParaRPr>
          </a:p>
        </p:txBody>
      </p:sp>
      <p:pic>
        <p:nvPicPr>
          <p:cNvPr id="5" name="Zástupný obsah 4" descr="Obsah obrázku interiér&#10;&#10;Popis byl vytvořen automaticky">
            <a:extLst>
              <a:ext uri="{FF2B5EF4-FFF2-40B4-BE49-F238E27FC236}">
                <a16:creationId xmlns:a16="http://schemas.microsoft.com/office/drawing/2014/main" id="{54501D5B-0C5D-B85A-9EDD-B1A2A32DE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8" r="1" b="4056"/>
          <a:stretch/>
        </p:blipFill>
        <p:spPr>
          <a:xfrm>
            <a:off x="4688778" y="-5"/>
            <a:ext cx="3259105" cy="3094406"/>
          </a:xfrm>
          <a:custGeom>
            <a:avLst/>
            <a:gdLst/>
            <a:ahLst/>
            <a:cxnLst/>
            <a:rect l="l" t="t" r="r" b="b"/>
            <a:pathLst>
              <a:path w="3259105" h="3094406">
                <a:moveTo>
                  <a:pt x="11386" y="0"/>
                </a:moveTo>
                <a:lnTo>
                  <a:pt x="3241316" y="0"/>
                </a:lnTo>
                <a:lnTo>
                  <a:pt x="3237494" y="140685"/>
                </a:lnTo>
                <a:cubicBezTo>
                  <a:pt x="3238096" y="312748"/>
                  <a:pt x="3251393" y="484543"/>
                  <a:pt x="3249125" y="655694"/>
                </a:cubicBezTo>
                <a:cubicBezTo>
                  <a:pt x="3247916" y="750937"/>
                  <a:pt x="3225234" y="845926"/>
                  <a:pt x="3229467" y="941423"/>
                </a:cubicBezTo>
                <a:cubicBezTo>
                  <a:pt x="3241867" y="1230835"/>
                  <a:pt x="3237785" y="1520374"/>
                  <a:pt x="3253965" y="1809659"/>
                </a:cubicBezTo>
                <a:cubicBezTo>
                  <a:pt x="3264430" y="1950656"/>
                  <a:pt x="3258909" y="2092163"/>
                  <a:pt x="3237482" y="2232284"/>
                </a:cubicBezTo>
                <a:cubicBezTo>
                  <a:pt x="3219637" y="2337305"/>
                  <a:pt x="3230677" y="2443216"/>
                  <a:pt x="3238238" y="2548745"/>
                </a:cubicBezTo>
                <a:cubicBezTo>
                  <a:pt x="3247462" y="2676497"/>
                  <a:pt x="3252453" y="2804124"/>
                  <a:pt x="3237330" y="2932130"/>
                </a:cubicBezTo>
                <a:cubicBezTo>
                  <a:pt x="3234609" y="2954893"/>
                  <a:pt x="3233201" y="2977688"/>
                  <a:pt x="3232714" y="3000503"/>
                </a:cubicBezTo>
                <a:lnTo>
                  <a:pt x="3233615" y="3068153"/>
                </a:lnTo>
                <a:lnTo>
                  <a:pt x="3188413" y="3064932"/>
                </a:lnTo>
                <a:cubicBezTo>
                  <a:pt x="3039240" y="3057221"/>
                  <a:pt x="2889775" y="3057530"/>
                  <a:pt x="2740627" y="3065836"/>
                </a:cubicBezTo>
                <a:cubicBezTo>
                  <a:pt x="2641415" y="3072036"/>
                  <a:pt x="2543982" y="3095285"/>
                  <a:pt x="2443754" y="3094381"/>
                </a:cubicBezTo>
                <a:cubicBezTo>
                  <a:pt x="2190453" y="3091669"/>
                  <a:pt x="1936390" y="3075782"/>
                  <a:pt x="1682327" y="3078752"/>
                </a:cubicBezTo>
                <a:cubicBezTo>
                  <a:pt x="1674197" y="3078882"/>
                  <a:pt x="1666067" y="3076944"/>
                  <a:pt x="1657937" y="3076944"/>
                </a:cubicBezTo>
                <a:cubicBezTo>
                  <a:pt x="1524046" y="3071390"/>
                  <a:pt x="1390155" y="3066482"/>
                  <a:pt x="1256136" y="3078623"/>
                </a:cubicBezTo>
                <a:cubicBezTo>
                  <a:pt x="1168104" y="3086502"/>
                  <a:pt x="1080452" y="3095932"/>
                  <a:pt x="991530" y="3090248"/>
                </a:cubicBezTo>
                <a:cubicBezTo>
                  <a:pt x="867801" y="3082369"/>
                  <a:pt x="744072" y="3076686"/>
                  <a:pt x="620090" y="3080948"/>
                </a:cubicBezTo>
                <a:cubicBezTo>
                  <a:pt x="570293" y="3082369"/>
                  <a:pt x="520497" y="3080948"/>
                  <a:pt x="470828" y="3080948"/>
                </a:cubicBezTo>
                <a:lnTo>
                  <a:pt x="469939" y="3081207"/>
                </a:lnTo>
                <a:cubicBezTo>
                  <a:pt x="437418" y="3081207"/>
                  <a:pt x="404898" y="3081982"/>
                  <a:pt x="372378" y="3081207"/>
                </a:cubicBezTo>
                <a:cubicBezTo>
                  <a:pt x="311022" y="3079786"/>
                  <a:pt x="249634" y="3076944"/>
                  <a:pt x="188230" y="3075879"/>
                </a:cubicBezTo>
                <a:lnTo>
                  <a:pt x="19434" y="3080760"/>
                </a:lnTo>
                <a:lnTo>
                  <a:pt x="23335" y="2940210"/>
                </a:lnTo>
                <a:cubicBezTo>
                  <a:pt x="23652" y="2892334"/>
                  <a:pt x="22808" y="2844419"/>
                  <a:pt x="20355" y="2796447"/>
                </a:cubicBezTo>
                <a:cubicBezTo>
                  <a:pt x="13984" y="2674257"/>
                  <a:pt x="1879" y="2552193"/>
                  <a:pt x="9780" y="2429876"/>
                </a:cubicBezTo>
                <a:cubicBezTo>
                  <a:pt x="16112" y="2301583"/>
                  <a:pt x="14277" y="2173022"/>
                  <a:pt x="4301" y="2044958"/>
                </a:cubicBezTo>
                <a:cubicBezTo>
                  <a:pt x="-1433" y="1980958"/>
                  <a:pt x="-1433" y="1916563"/>
                  <a:pt x="4301" y="1852563"/>
                </a:cubicBezTo>
                <a:cubicBezTo>
                  <a:pt x="20584" y="1696404"/>
                  <a:pt x="24839" y="1539213"/>
                  <a:pt x="17042" y="1382404"/>
                </a:cubicBezTo>
                <a:cubicBezTo>
                  <a:pt x="12582" y="1264291"/>
                  <a:pt x="4810" y="1146306"/>
                  <a:pt x="10288" y="1027939"/>
                </a:cubicBezTo>
                <a:cubicBezTo>
                  <a:pt x="16786" y="889439"/>
                  <a:pt x="21756" y="750813"/>
                  <a:pt x="15386" y="612313"/>
                </a:cubicBezTo>
                <a:cubicBezTo>
                  <a:pt x="8683" y="463705"/>
                  <a:pt x="9868" y="314846"/>
                  <a:pt x="18952" y="166364"/>
                </a:cubicBez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DC2D62-9D85-5058-04D6-BE4EF826B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9" r="18063" b="3"/>
          <a:stretch/>
        </p:blipFill>
        <p:spPr>
          <a:xfrm>
            <a:off x="4683193" y="3258422"/>
            <a:ext cx="3259855" cy="3599585"/>
          </a:xfrm>
          <a:custGeom>
            <a:avLst/>
            <a:gdLst/>
            <a:ahLst/>
            <a:cxnLst/>
            <a:rect l="l" t="t" r="r" b="b"/>
            <a:pathLst>
              <a:path w="3259855" h="3599585">
                <a:moveTo>
                  <a:pt x="954022" y="498"/>
                </a:moveTo>
                <a:cubicBezTo>
                  <a:pt x="1119756" y="-3044"/>
                  <a:pt x="1286080" y="13085"/>
                  <a:pt x="1451761" y="24419"/>
                </a:cubicBezTo>
                <a:cubicBezTo>
                  <a:pt x="1625133" y="36367"/>
                  <a:pt x="1799027" y="38046"/>
                  <a:pt x="1972590" y="29457"/>
                </a:cubicBezTo>
                <a:cubicBezTo>
                  <a:pt x="2098351" y="23256"/>
                  <a:pt x="2223604" y="9049"/>
                  <a:pt x="2349873" y="12278"/>
                </a:cubicBezTo>
                <a:cubicBezTo>
                  <a:pt x="2532672" y="16928"/>
                  <a:pt x="2715343" y="23773"/>
                  <a:pt x="2898396" y="19124"/>
                </a:cubicBezTo>
                <a:cubicBezTo>
                  <a:pt x="2963040" y="17526"/>
                  <a:pt x="3027701" y="14038"/>
                  <a:pt x="3092353" y="11720"/>
                </a:cubicBezTo>
                <a:lnTo>
                  <a:pt x="3250836" y="11402"/>
                </a:lnTo>
                <a:lnTo>
                  <a:pt x="3254106" y="90752"/>
                </a:lnTo>
                <a:cubicBezTo>
                  <a:pt x="3254106" y="138488"/>
                  <a:pt x="3252140" y="186224"/>
                  <a:pt x="3248209" y="233871"/>
                </a:cubicBezTo>
                <a:cubicBezTo>
                  <a:pt x="3240316" y="320987"/>
                  <a:pt x="3242191" y="408521"/>
                  <a:pt x="3253804" y="495345"/>
                </a:cubicBezTo>
                <a:cubicBezTo>
                  <a:pt x="3266506" y="596937"/>
                  <a:pt x="3256677" y="698530"/>
                  <a:pt x="3247452" y="800123"/>
                </a:cubicBezTo>
                <a:cubicBezTo>
                  <a:pt x="3230970" y="978926"/>
                  <a:pt x="3238380" y="1157601"/>
                  <a:pt x="3250477" y="1336023"/>
                </a:cubicBezTo>
                <a:cubicBezTo>
                  <a:pt x="3258220" y="1458862"/>
                  <a:pt x="3253970" y="1582030"/>
                  <a:pt x="3237775" y="1704297"/>
                </a:cubicBezTo>
                <a:cubicBezTo>
                  <a:pt x="3234901" y="1728615"/>
                  <a:pt x="3233729" y="1752966"/>
                  <a:pt x="3233143" y="1777332"/>
                </a:cubicBezTo>
                <a:lnTo>
                  <a:pt x="3232811" y="1799145"/>
                </a:lnTo>
                <a:lnTo>
                  <a:pt x="3228576" y="1842531"/>
                </a:lnTo>
                <a:lnTo>
                  <a:pt x="3232166" y="1914850"/>
                </a:lnTo>
                <a:lnTo>
                  <a:pt x="3231789" y="1922451"/>
                </a:lnTo>
                <a:lnTo>
                  <a:pt x="3237441" y="1980367"/>
                </a:lnTo>
                <a:lnTo>
                  <a:pt x="3249248" y="2182039"/>
                </a:lnTo>
                <a:cubicBezTo>
                  <a:pt x="3250586" y="2269847"/>
                  <a:pt x="3248126" y="2357696"/>
                  <a:pt x="3241858" y="2445415"/>
                </a:cubicBezTo>
                <a:cubicBezTo>
                  <a:pt x="3232633" y="2606947"/>
                  <a:pt x="3242160" y="2768225"/>
                  <a:pt x="3253351" y="2929631"/>
                </a:cubicBezTo>
                <a:cubicBezTo>
                  <a:pt x="3266657" y="3121514"/>
                  <a:pt x="3245487" y="3313270"/>
                  <a:pt x="3242311" y="3505152"/>
                </a:cubicBezTo>
                <a:cubicBezTo>
                  <a:pt x="3242008" y="3522360"/>
                  <a:pt x="3243142" y="3539599"/>
                  <a:pt x="3244541" y="3556838"/>
                </a:cubicBezTo>
                <a:lnTo>
                  <a:pt x="3247700" y="3599585"/>
                </a:lnTo>
                <a:lnTo>
                  <a:pt x="15795" y="3599585"/>
                </a:lnTo>
                <a:lnTo>
                  <a:pt x="11716" y="3325801"/>
                </a:lnTo>
                <a:cubicBezTo>
                  <a:pt x="9693" y="3229953"/>
                  <a:pt x="8801" y="3134170"/>
                  <a:pt x="14216" y="3038609"/>
                </a:cubicBezTo>
                <a:cubicBezTo>
                  <a:pt x="20970" y="2919986"/>
                  <a:pt x="19695" y="2799963"/>
                  <a:pt x="14981" y="2681849"/>
                </a:cubicBezTo>
                <a:cubicBezTo>
                  <a:pt x="10266" y="2563738"/>
                  <a:pt x="3896" y="2445497"/>
                  <a:pt x="14981" y="2327384"/>
                </a:cubicBezTo>
                <a:cubicBezTo>
                  <a:pt x="23136" y="2224777"/>
                  <a:pt x="25047" y="2121762"/>
                  <a:pt x="20714" y="2018915"/>
                </a:cubicBezTo>
                <a:cubicBezTo>
                  <a:pt x="15745" y="1839643"/>
                  <a:pt x="6063" y="1660244"/>
                  <a:pt x="16637" y="1480971"/>
                </a:cubicBezTo>
                <a:cubicBezTo>
                  <a:pt x="32819" y="1209834"/>
                  <a:pt x="23136" y="938951"/>
                  <a:pt x="10394" y="668069"/>
                </a:cubicBezTo>
                <a:cubicBezTo>
                  <a:pt x="1475" y="482681"/>
                  <a:pt x="-5915" y="297422"/>
                  <a:pt x="6827" y="112034"/>
                </a:cubicBezTo>
                <a:lnTo>
                  <a:pt x="12538" y="21615"/>
                </a:lnTo>
                <a:lnTo>
                  <a:pt x="13383" y="21707"/>
                </a:lnTo>
                <a:cubicBezTo>
                  <a:pt x="79680" y="11270"/>
                  <a:pt x="146855" y="7847"/>
                  <a:pt x="213839" y="11503"/>
                </a:cubicBezTo>
                <a:cubicBezTo>
                  <a:pt x="405275" y="17315"/>
                  <a:pt x="595695" y="34236"/>
                  <a:pt x="788529" y="11503"/>
                </a:cubicBezTo>
                <a:cubicBezTo>
                  <a:pt x="843598" y="5045"/>
                  <a:pt x="898777" y="1679"/>
                  <a:pt x="954022" y="498"/>
                </a:cubicBezTo>
                <a:close/>
              </a:path>
            </a:pathLst>
          </a:custGeom>
        </p:spPr>
      </p:pic>
      <p:pic>
        <p:nvPicPr>
          <p:cNvPr id="7" name="Obrázek 6" descr="Obsah obrázku příslušenství&#10;&#10;Popis byl vytvořen automaticky">
            <a:extLst>
              <a:ext uri="{FF2B5EF4-FFF2-40B4-BE49-F238E27FC236}">
                <a16:creationId xmlns:a16="http://schemas.microsoft.com/office/drawing/2014/main" id="{37C62939-375C-2D34-EDE5-AD04060870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03"/>
          <a:stretch/>
        </p:blipFill>
        <p:spPr>
          <a:xfrm>
            <a:off x="8153017" y="-6"/>
            <a:ext cx="4038983" cy="4195184"/>
          </a:xfrm>
          <a:custGeom>
            <a:avLst/>
            <a:gdLst/>
            <a:ahLst/>
            <a:cxnLst/>
            <a:rect l="l" t="t" r="r" b="b"/>
            <a:pathLst>
              <a:path w="4038983" h="4195184">
                <a:moveTo>
                  <a:pt x="25292" y="0"/>
                </a:moveTo>
                <a:lnTo>
                  <a:pt x="4038983" y="0"/>
                </a:lnTo>
                <a:lnTo>
                  <a:pt x="4038983" y="4173249"/>
                </a:lnTo>
                <a:lnTo>
                  <a:pt x="3931557" y="4161775"/>
                </a:lnTo>
                <a:cubicBezTo>
                  <a:pt x="3887047" y="4159904"/>
                  <a:pt x="3842427" y="4160901"/>
                  <a:pt x="3797950" y="4164774"/>
                </a:cubicBezTo>
                <a:cubicBezTo>
                  <a:pt x="3568711" y="4179842"/>
                  <a:pt x="3339218" y="4173041"/>
                  <a:pt x="3109979" y="4176375"/>
                </a:cubicBezTo>
                <a:cubicBezTo>
                  <a:pt x="2803311" y="4180909"/>
                  <a:pt x="2496897" y="4169308"/>
                  <a:pt x="2190356" y="4168242"/>
                </a:cubicBezTo>
                <a:cubicBezTo>
                  <a:pt x="2127525" y="4167975"/>
                  <a:pt x="2064439" y="4171442"/>
                  <a:pt x="2001862" y="4176775"/>
                </a:cubicBezTo>
                <a:cubicBezTo>
                  <a:pt x="1915168" y="4183976"/>
                  <a:pt x="1829615" y="4174908"/>
                  <a:pt x="1743683" y="4166375"/>
                </a:cubicBezTo>
                <a:cubicBezTo>
                  <a:pt x="1640105" y="4156108"/>
                  <a:pt x="1536783" y="4165175"/>
                  <a:pt x="1433841" y="4177042"/>
                </a:cubicBezTo>
                <a:cubicBezTo>
                  <a:pt x="1257114" y="4197030"/>
                  <a:pt x="1079054" y="4200510"/>
                  <a:pt x="901742" y="4187442"/>
                </a:cubicBezTo>
                <a:cubicBezTo>
                  <a:pt x="705885" y="4173442"/>
                  <a:pt x="510157" y="4175976"/>
                  <a:pt x="314300" y="4177042"/>
                </a:cubicBezTo>
                <a:lnTo>
                  <a:pt x="22883" y="4176257"/>
                </a:lnTo>
                <a:lnTo>
                  <a:pt x="15491" y="4122289"/>
                </a:lnTo>
                <a:cubicBezTo>
                  <a:pt x="3576" y="4042652"/>
                  <a:pt x="-1474" y="3962394"/>
                  <a:pt x="370" y="3882149"/>
                </a:cubicBezTo>
                <a:cubicBezTo>
                  <a:pt x="219" y="3686075"/>
                  <a:pt x="10652" y="3490382"/>
                  <a:pt x="29555" y="3294816"/>
                </a:cubicBezTo>
                <a:cubicBezTo>
                  <a:pt x="34137" y="3222826"/>
                  <a:pt x="32065" y="3150656"/>
                  <a:pt x="23355" y="3078932"/>
                </a:cubicBezTo>
                <a:cubicBezTo>
                  <a:pt x="14645" y="2997950"/>
                  <a:pt x="17685" y="2916371"/>
                  <a:pt x="32428" y="2835999"/>
                </a:cubicBezTo>
                <a:cubicBezTo>
                  <a:pt x="51027" y="2740756"/>
                  <a:pt x="42710" y="2645512"/>
                  <a:pt x="35906" y="2550269"/>
                </a:cubicBezTo>
                <a:cubicBezTo>
                  <a:pt x="17306" y="2288796"/>
                  <a:pt x="-5377" y="2027322"/>
                  <a:pt x="9746" y="1764959"/>
                </a:cubicBezTo>
                <a:cubicBezTo>
                  <a:pt x="12922" y="1708956"/>
                  <a:pt x="26832" y="1654350"/>
                  <a:pt x="32580" y="1598729"/>
                </a:cubicBezTo>
                <a:cubicBezTo>
                  <a:pt x="49365" y="1437069"/>
                  <a:pt x="29705" y="1276045"/>
                  <a:pt x="21691" y="1114767"/>
                </a:cubicBezTo>
                <a:cubicBezTo>
                  <a:pt x="10169" y="936281"/>
                  <a:pt x="12497" y="757351"/>
                  <a:pt x="28647" y="579120"/>
                </a:cubicBezTo>
                <a:cubicBezTo>
                  <a:pt x="38779" y="482353"/>
                  <a:pt x="42219" y="385459"/>
                  <a:pt x="40971" y="288533"/>
                </a:cubicBezTo>
                <a:close/>
              </a:path>
            </a:pathLst>
          </a:cu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383280" cy="27432"/>
          </a:xfrm>
          <a:custGeom>
            <a:avLst/>
            <a:gdLst>
              <a:gd name="connsiteX0" fmla="*/ 0 w 3383280"/>
              <a:gd name="connsiteY0" fmla="*/ 0 h 27432"/>
              <a:gd name="connsiteX1" fmla="*/ 642823 w 3383280"/>
              <a:gd name="connsiteY1" fmla="*/ 0 h 27432"/>
              <a:gd name="connsiteX2" fmla="*/ 1319479 w 3383280"/>
              <a:gd name="connsiteY2" fmla="*/ 0 h 27432"/>
              <a:gd name="connsiteX3" fmla="*/ 2029968 w 3383280"/>
              <a:gd name="connsiteY3" fmla="*/ 0 h 27432"/>
              <a:gd name="connsiteX4" fmla="*/ 2740457 w 3383280"/>
              <a:gd name="connsiteY4" fmla="*/ 0 h 27432"/>
              <a:gd name="connsiteX5" fmla="*/ 3383280 w 3383280"/>
              <a:gd name="connsiteY5" fmla="*/ 0 h 27432"/>
              <a:gd name="connsiteX6" fmla="*/ 3383280 w 3383280"/>
              <a:gd name="connsiteY6" fmla="*/ 27432 h 27432"/>
              <a:gd name="connsiteX7" fmla="*/ 2638958 w 3383280"/>
              <a:gd name="connsiteY7" fmla="*/ 27432 h 27432"/>
              <a:gd name="connsiteX8" fmla="*/ 1894637 w 3383280"/>
              <a:gd name="connsiteY8" fmla="*/ 27432 h 27432"/>
              <a:gd name="connsiteX9" fmla="*/ 1217981 w 3383280"/>
              <a:gd name="connsiteY9" fmla="*/ 27432 h 27432"/>
              <a:gd name="connsiteX10" fmla="*/ 0 w 3383280"/>
              <a:gd name="connsiteY10" fmla="*/ 27432 h 27432"/>
              <a:gd name="connsiteX11" fmla="*/ 0 w 338328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27432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114" y="7395"/>
                  <a:pt x="3383325" y="21864"/>
                  <a:pt x="3383280" y="27432"/>
                </a:cubicBezTo>
                <a:cubicBezTo>
                  <a:pt x="3088851" y="31951"/>
                  <a:pt x="2966759" y="63689"/>
                  <a:pt x="2638958" y="27432"/>
                </a:cubicBezTo>
                <a:cubicBezTo>
                  <a:pt x="2311157" y="-8825"/>
                  <a:pt x="2123847" y="40497"/>
                  <a:pt x="1894637" y="27432"/>
                </a:cubicBezTo>
                <a:cubicBezTo>
                  <a:pt x="1665427" y="14367"/>
                  <a:pt x="1424813" y="48382"/>
                  <a:pt x="1217981" y="27432"/>
                </a:cubicBezTo>
                <a:cubicBezTo>
                  <a:pt x="1011149" y="6482"/>
                  <a:pt x="538241" y="2563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383280" h="27432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473" y="12649"/>
                  <a:pt x="3382292" y="17989"/>
                  <a:pt x="3383280" y="27432"/>
                </a:cubicBezTo>
                <a:cubicBezTo>
                  <a:pt x="3246258" y="-5317"/>
                  <a:pt x="2915318" y="27493"/>
                  <a:pt x="2706624" y="27432"/>
                </a:cubicBezTo>
                <a:cubicBezTo>
                  <a:pt x="2497930" y="27371"/>
                  <a:pt x="2314501" y="-484"/>
                  <a:pt x="1962302" y="27432"/>
                </a:cubicBezTo>
                <a:cubicBezTo>
                  <a:pt x="1610103" y="55348"/>
                  <a:pt x="1607990" y="25966"/>
                  <a:pt x="1387145" y="27432"/>
                </a:cubicBezTo>
                <a:cubicBezTo>
                  <a:pt x="1166300" y="28898"/>
                  <a:pt x="856166" y="27780"/>
                  <a:pt x="710489" y="27432"/>
                </a:cubicBezTo>
                <a:cubicBezTo>
                  <a:pt x="564812" y="27084"/>
                  <a:pt x="236809" y="62580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19651"/>
          </a:solidFill>
          <a:ln w="38100" cap="rnd">
            <a:solidFill>
              <a:srgbClr val="D196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395E8F2-A958-69A9-B0D3-7C8F886AD4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1" r="-1" b="29730"/>
          <a:stretch/>
        </p:blipFill>
        <p:spPr>
          <a:xfrm>
            <a:off x="8171361" y="4366935"/>
            <a:ext cx="4020639" cy="2491073"/>
          </a:xfrm>
          <a:custGeom>
            <a:avLst/>
            <a:gdLst/>
            <a:ahLst/>
            <a:cxnLst/>
            <a:rect l="l" t="t" r="r" b="b"/>
            <a:pathLst>
              <a:path w="4020639" h="2491073">
                <a:moveTo>
                  <a:pt x="2387172" y="4"/>
                </a:moveTo>
                <a:cubicBezTo>
                  <a:pt x="2431588" y="-79"/>
                  <a:pt x="2476014" y="1187"/>
                  <a:pt x="2520440" y="4521"/>
                </a:cubicBezTo>
                <a:cubicBezTo>
                  <a:pt x="2670017" y="18188"/>
                  <a:pt x="2820292" y="21522"/>
                  <a:pt x="2970288" y="14521"/>
                </a:cubicBezTo>
                <a:cubicBezTo>
                  <a:pt x="3090823" y="5814"/>
                  <a:pt x="3211725" y="4294"/>
                  <a:pt x="3332425" y="9988"/>
                </a:cubicBezTo>
                <a:cubicBezTo>
                  <a:pt x="3444887" y="16788"/>
                  <a:pt x="3557349" y="23721"/>
                  <a:pt x="3670191" y="19722"/>
                </a:cubicBezTo>
                <a:cubicBezTo>
                  <a:pt x="3715125" y="18121"/>
                  <a:pt x="3759424" y="16121"/>
                  <a:pt x="3803977" y="13454"/>
                </a:cubicBezTo>
                <a:cubicBezTo>
                  <a:pt x="3844957" y="9821"/>
                  <a:pt x="3886048" y="8104"/>
                  <a:pt x="3927130" y="8304"/>
                </a:cubicBezTo>
                <a:lnTo>
                  <a:pt x="4020639" y="13128"/>
                </a:lnTo>
                <a:lnTo>
                  <a:pt x="4020639" y="2491073"/>
                </a:lnTo>
                <a:lnTo>
                  <a:pt x="6804" y="2491073"/>
                </a:lnTo>
                <a:lnTo>
                  <a:pt x="20473" y="2308286"/>
                </a:lnTo>
                <a:cubicBezTo>
                  <a:pt x="23924" y="2245403"/>
                  <a:pt x="26128" y="2182489"/>
                  <a:pt x="27088" y="2119545"/>
                </a:cubicBezTo>
                <a:cubicBezTo>
                  <a:pt x="30263" y="1875850"/>
                  <a:pt x="38884" y="1631647"/>
                  <a:pt x="11966" y="1388714"/>
                </a:cubicBezTo>
                <a:cubicBezTo>
                  <a:pt x="-6330" y="1224134"/>
                  <a:pt x="928" y="1060316"/>
                  <a:pt x="4255" y="895864"/>
                </a:cubicBezTo>
                <a:cubicBezTo>
                  <a:pt x="8035" y="711091"/>
                  <a:pt x="6221" y="526193"/>
                  <a:pt x="6221" y="341421"/>
                </a:cubicBezTo>
                <a:cubicBezTo>
                  <a:pt x="5918" y="261036"/>
                  <a:pt x="11060" y="181159"/>
                  <a:pt x="19830" y="101154"/>
                </a:cubicBezTo>
                <a:cubicBezTo>
                  <a:pt x="22968" y="72137"/>
                  <a:pt x="24376" y="43159"/>
                  <a:pt x="24410" y="14230"/>
                </a:cubicBezTo>
                <a:lnTo>
                  <a:pt x="24352" y="12883"/>
                </a:lnTo>
                <a:lnTo>
                  <a:pt x="156331" y="7988"/>
                </a:lnTo>
                <a:cubicBezTo>
                  <a:pt x="300221" y="-159"/>
                  <a:pt x="444492" y="3228"/>
                  <a:pt x="587900" y="18121"/>
                </a:cubicBezTo>
                <a:cubicBezTo>
                  <a:pt x="689357" y="25975"/>
                  <a:pt x="791270" y="24722"/>
                  <a:pt x="892537" y="14388"/>
                </a:cubicBezTo>
                <a:cubicBezTo>
                  <a:pt x="1078365" y="-1747"/>
                  <a:pt x="1263813" y="11188"/>
                  <a:pt x="1449261" y="22122"/>
                </a:cubicBezTo>
                <a:cubicBezTo>
                  <a:pt x="1628870" y="32788"/>
                  <a:pt x="1808352" y="24921"/>
                  <a:pt x="1987961" y="17855"/>
                </a:cubicBezTo>
                <a:cubicBezTo>
                  <a:pt x="2120763" y="12655"/>
                  <a:pt x="2253923" y="254"/>
                  <a:pt x="2387172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0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8EF942-012F-11AF-3E13-0395A52C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3387"/>
            <a:ext cx="5032744" cy="336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latin typeface="Baguet Script" panose="00000500000000000000" pitchFamily="2" charset="-18"/>
              </a:rPr>
              <a:t>Šicí</a:t>
            </a:r>
            <a:r>
              <a:rPr lang="en-US" sz="6000" dirty="0">
                <a:latin typeface="Baguet Script" panose="00000500000000000000" pitchFamily="2" charset="-18"/>
              </a:rPr>
              <a:t> </a:t>
            </a:r>
            <a:r>
              <a:rPr lang="en-US" sz="6000" dirty="0" err="1">
                <a:latin typeface="Baguet Script" panose="00000500000000000000" pitchFamily="2" charset="-18"/>
              </a:rPr>
              <a:t>stroj</a:t>
            </a:r>
            <a:r>
              <a:rPr lang="en-US" sz="6000" dirty="0">
                <a:latin typeface="Baguet Script" panose="00000500000000000000" pitchFamily="2" charset="-18"/>
              </a:rPr>
              <a:t> a </a:t>
            </a:r>
            <a:r>
              <a:rPr lang="en-US" sz="6000" dirty="0" err="1">
                <a:latin typeface="Baguet Script" panose="00000500000000000000" pitchFamily="2" charset="-18"/>
              </a:rPr>
              <a:t>jeho</a:t>
            </a:r>
            <a:r>
              <a:rPr lang="en-US" sz="6000" dirty="0">
                <a:latin typeface="Baguet Script" panose="00000500000000000000" pitchFamily="2" charset="-18"/>
              </a:rPr>
              <a:t> </a:t>
            </a:r>
            <a:r>
              <a:rPr lang="en-US" sz="6000" dirty="0" err="1">
                <a:latin typeface="Baguet Script" panose="00000500000000000000" pitchFamily="2" charset="-18"/>
              </a:rPr>
              <a:t>části</a:t>
            </a:r>
            <a:endParaRPr lang="en-US" sz="6000" dirty="0">
              <a:latin typeface="Baguet Script" panose="00000500000000000000" pitchFamily="2" charset="-18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A1DC971-21E2-07AB-DE64-38DDAE446D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26480" y="486171"/>
            <a:ext cx="5593768" cy="3407018"/>
          </a:xfrm>
          <a:prstGeom prst="rect">
            <a:avLst/>
          </a:prstGeom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482B7792-13BF-4567-AAF8-0BEED8D11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4018090"/>
            <a:ext cx="3383280" cy="27432"/>
          </a:xfrm>
          <a:custGeom>
            <a:avLst/>
            <a:gdLst>
              <a:gd name="connsiteX0" fmla="*/ 0 w 3383280"/>
              <a:gd name="connsiteY0" fmla="*/ 0 h 27432"/>
              <a:gd name="connsiteX1" fmla="*/ 642823 w 3383280"/>
              <a:gd name="connsiteY1" fmla="*/ 0 h 27432"/>
              <a:gd name="connsiteX2" fmla="*/ 1319479 w 3383280"/>
              <a:gd name="connsiteY2" fmla="*/ 0 h 27432"/>
              <a:gd name="connsiteX3" fmla="*/ 2029968 w 3383280"/>
              <a:gd name="connsiteY3" fmla="*/ 0 h 27432"/>
              <a:gd name="connsiteX4" fmla="*/ 2740457 w 3383280"/>
              <a:gd name="connsiteY4" fmla="*/ 0 h 27432"/>
              <a:gd name="connsiteX5" fmla="*/ 3383280 w 3383280"/>
              <a:gd name="connsiteY5" fmla="*/ 0 h 27432"/>
              <a:gd name="connsiteX6" fmla="*/ 3383280 w 3383280"/>
              <a:gd name="connsiteY6" fmla="*/ 27432 h 27432"/>
              <a:gd name="connsiteX7" fmla="*/ 2638958 w 3383280"/>
              <a:gd name="connsiteY7" fmla="*/ 27432 h 27432"/>
              <a:gd name="connsiteX8" fmla="*/ 1894637 w 3383280"/>
              <a:gd name="connsiteY8" fmla="*/ 27432 h 27432"/>
              <a:gd name="connsiteX9" fmla="*/ 1217981 w 3383280"/>
              <a:gd name="connsiteY9" fmla="*/ 27432 h 27432"/>
              <a:gd name="connsiteX10" fmla="*/ 0 w 3383280"/>
              <a:gd name="connsiteY10" fmla="*/ 27432 h 27432"/>
              <a:gd name="connsiteX11" fmla="*/ 0 w 338328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27432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114" y="7395"/>
                  <a:pt x="3383325" y="21864"/>
                  <a:pt x="3383280" y="27432"/>
                </a:cubicBezTo>
                <a:cubicBezTo>
                  <a:pt x="3088851" y="31951"/>
                  <a:pt x="2966759" y="63689"/>
                  <a:pt x="2638958" y="27432"/>
                </a:cubicBezTo>
                <a:cubicBezTo>
                  <a:pt x="2311157" y="-8825"/>
                  <a:pt x="2123847" y="40497"/>
                  <a:pt x="1894637" y="27432"/>
                </a:cubicBezTo>
                <a:cubicBezTo>
                  <a:pt x="1665427" y="14367"/>
                  <a:pt x="1424813" y="48382"/>
                  <a:pt x="1217981" y="27432"/>
                </a:cubicBezTo>
                <a:cubicBezTo>
                  <a:pt x="1011149" y="6482"/>
                  <a:pt x="538241" y="2563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383280" h="27432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473" y="12649"/>
                  <a:pt x="3382292" y="17989"/>
                  <a:pt x="3383280" y="27432"/>
                </a:cubicBezTo>
                <a:cubicBezTo>
                  <a:pt x="3246258" y="-5317"/>
                  <a:pt x="2915318" y="27493"/>
                  <a:pt x="2706624" y="27432"/>
                </a:cubicBezTo>
                <a:cubicBezTo>
                  <a:pt x="2497930" y="27371"/>
                  <a:pt x="2314501" y="-484"/>
                  <a:pt x="1962302" y="27432"/>
                </a:cubicBezTo>
                <a:cubicBezTo>
                  <a:pt x="1610103" y="55348"/>
                  <a:pt x="1607990" y="25966"/>
                  <a:pt x="1387145" y="27432"/>
                </a:cubicBezTo>
                <a:cubicBezTo>
                  <a:pt x="1166300" y="28898"/>
                  <a:pt x="856166" y="27780"/>
                  <a:pt x="710489" y="27432"/>
                </a:cubicBezTo>
                <a:cubicBezTo>
                  <a:pt x="564812" y="27084"/>
                  <a:pt x="236809" y="62580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19651"/>
          </a:solidFill>
          <a:ln w="38100" cap="rnd">
            <a:solidFill>
              <a:srgbClr val="D196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spotřebič, šicí stroj, bílá&#10;&#10;Popis byl vytvořen automaticky">
            <a:extLst>
              <a:ext uri="{FF2B5EF4-FFF2-40B4-BE49-F238E27FC236}">
                <a16:creationId xmlns:a16="http://schemas.microsoft.com/office/drawing/2014/main" id="{CECE5ACE-D586-0E38-1753-755D67052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105" y="4322062"/>
            <a:ext cx="2683879" cy="2012909"/>
          </a:xfrm>
          <a:prstGeom prst="rect">
            <a:avLst/>
          </a:prstGeom>
        </p:spPr>
      </p:pic>
      <p:pic>
        <p:nvPicPr>
          <p:cNvPr id="8" name="Zástupný obsah 7" descr="Obsah obrázku šicí stroj, spotřebič&#10;&#10;Popis byl vytvořen automaticky">
            <a:extLst>
              <a:ext uri="{FF2B5EF4-FFF2-40B4-BE49-F238E27FC236}">
                <a16:creationId xmlns:a16="http://schemas.microsoft.com/office/drawing/2014/main" id="{63D2CAEB-F04E-6D17-CE63-9E37BA2BE9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036369" y="4294814"/>
            <a:ext cx="2683879" cy="19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A2E64B-0DC5-B480-9D24-1125DC7B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3387"/>
            <a:ext cx="5032744" cy="336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latin typeface="Baguet Script" panose="00000500000000000000" pitchFamily="2" charset="-18"/>
              </a:rPr>
              <a:t>Základy</a:t>
            </a:r>
            <a:r>
              <a:rPr lang="en-US" sz="6000" dirty="0">
                <a:latin typeface="Baguet Script" panose="00000500000000000000" pitchFamily="2" charset="-18"/>
              </a:rPr>
              <a:t> </a:t>
            </a:r>
            <a:r>
              <a:rPr lang="en-US" sz="6000" dirty="0" err="1">
                <a:latin typeface="Baguet Script" panose="00000500000000000000" pitchFamily="2" charset="-18"/>
              </a:rPr>
              <a:t>šití</a:t>
            </a:r>
            <a:r>
              <a:rPr lang="en-US" sz="6000" dirty="0">
                <a:latin typeface="Baguet Script" panose="00000500000000000000" pitchFamily="2" charset="-18"/>
              </a:rPr>
              <a:t> </a:t>
            </a:r>
            <a:r>
              <a:rPr lang="en-US" sz="6000" dirty="0" err="1">
                <a:latin typeface="Baguet Script" panose="00000500000000000000" pitchFamily="2" charset="-18"/>
              </a:rPr>
              <a:t>na</a:t>
            </a:r>
            <a:r>
              <a:rPr lang="en-US" sz="6000" dirty="0">
                <a:latin typeface="Baguet Script" panose="00000500000000000000" pitchFamily="2" charset="-18"/>
              </a:rPr>
              <a:t> </a:t>
            </a:r>
            <a:r>
              <a:rPr lang="en-US" sz="6000" dirty="0" err="1">
                <a:latin typeface="Baguet Script" panose="00000500000000000000" pitchFamily="2" charset="-18"/>
              </a:rPr>
              <a:t>stroji</a:t>
            </a:r>
            <a:endParaRPr lang="en-US" sz="6000" dirty="0">
              <a:latin typeface="Baguet Script" panose="00000500000000000000" pitchFamily="2" charset="-18"/>
            </a:endParaRPr>
          </a:p>
        </p:txBody>
      </p:sp>
      <p:pic>
        <p:nvPicPr>
          <p:cNvPr id="10" name="Obrázek 9" descr="Obsah obrázku spotřebič, šicí stroj, interiér&#10;&#10;Popis byl vytvořen automaticky">
            <a:extLst>
              <a:ext uri="{FF2B5EF4-FFF2-40B4-BE49-F238E27FC236}">
                <a16:creationId xmlns:a16="http://schemas.microsoft.com/office/drawing/2014/main" id="{336C5DB8-A6F4-533E-ECCF-F81179A0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84911"/>
            <a:ext cx="5593768" cy="2209538"/>
          </a:xfrm>
          <a:prstGeom prst="rect">
            <a:avLst/>
          </a:prstGeom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482B7792-13BF-4567-AAF8-0BEED8D11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4018090"/>
            <a:ext cx="3383280" cy="27432"/>
          </a:xfrm>
          <a:custGeom>
            <a:avLst/>
            <a:gdLst>
              <a:gd name="connsiteX0" fmla="*/ 0 w 3383280"/>
              <a:gd name="connsiteY0" fmla="*/ 0 h 27432"/>
              <a:gd name="connsiteX1" fmla="*/ 642823 w 3383280"/>
              <a:gd name="connsiteY1" fmla="*/ 0 h 27432"/>
              <a:gd name="connsiteX2" fmla="*/ 1319479 w 3383280"/>
              <a:gd name="connsiteY2" fmla="*/ 0 h 27432"/>
              <a:gd name="connsiteX3" fmla="*/ 2029968 w 3383280"/>
              <a:gd name="connsiteY3" fmla="*/ 0 h 27432"/>
              <a:gd name="connsiteX4" fmla="*/ 2740457 w 3383280"/>
              <a:gd name="connsiteY4" fmla="*/ 0 h 27432"/>
              <a:gd name="connsiteX5" fmla="*/ 3383280 w 3383280"/>
              <a:gd name="connsiteY5" fmla="*/ 0 h 27432"/>
              <a:gd name="connsiteX6" fmla="*/ 3383280 w 3383280"/>
              <a:gd name="connsiteY6" fmla="*/ 27432 h 27432"/>
              <a:gd name="connsiteX7" fmla="*/ 2638958 w 3383280"/>
              <a:gd name="connsiteY7" fmla="*/ 27432 h 27432"/>
              <a:gd name="connsiteX8" fmla="*/ 1894637 w 3383280"/>
              <a:gd name="connsiteY8" fmla="*/ 27432 h 27432"/>
              <a:gd name="connsiteX9" fmla="*/ 1217981 w 3383280"/>
              <a:gd name="connsiteY9" fmla="*/ 27432 h 27432"/>
              <a:gd name="connsiteX10" fmla="*/ 0 w 3383280"/>
              <a:gd name="connsiteY10" fmla="*/ 27432 h 27432"/>
              <a:gd name="connsiteX11" fmla="*/ 0 w 338328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27432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114" y="7395"/>
                  <a:pt x="3383325" y="21864"/>
                  <a:pt x="3383280" y="27432"/>
                </a:cubicBezTo>
                <a:cubicBezTo>
                  <a:pt x="3088851" y="31951"/>
                  <a:pt x="2966759" y="63689"/>
                  <a:pt x="2638958" y="27432"/>
                </a:cubicBezTo>
                <a:cubicBezTo>
                  <a:pt x="2311157" y="-8825"/>
                  <a:pt x="2123847" y="40497"/>
                  <a:pt x="1894637" y="27432"/>
                </a:cubicBezTo>
                <a:cubicBezTo>
                  <a:pt x="1665427" y="14367"/>
                  <a:pt x="1424813" y="48382"/>
                  <a:pt x="1217981" y="27432"/>
                </a:cubicBezTo>
                <a:cubicBezTo>
                  <a:pt x="1011149" y="6482"/>
                  <a:pt x="538241" y="2563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383280" h="27432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473" y="12649"/>
                  <a:pt x="3382292" y="17989"/>
                  <a:pt x="3383280" y="27432"/>
                </a:cubicBezTo>
                <a:cubicBezTo>
                  <a:pt x="3246258" y="-5317"/>
                  <a:pt x="2915318" y="27493"/>
                  <a:pt x="2706624" y="27432"/>
                </a:cubicBezTo>
                <a:cubicBezTo>
                  <a:pt x="2497930" y="27371"/>
                  <a:pt x="2314501" y="-484"/>
                  <a:pt x="1962302" y="27432"/>
                </a:cubicBezTo>
                <a:cubicBezTo>
                  <a:pt x="1610103" y="55348"/>
                  <a:pt x="1607990" y="25966"/>
                  <a:pt x="1387145" y="27432"/>
                </a:cubicBezTo>
                <a:cubicBezTo>
                  <a:pt x="1166300" y="28898"/>
                  <a:pt x="856166" y="27780"/>
                  <a:pt x="710489" y="27432"/>
                </a:cubicBezTo>
                <a:cubicBezTo>
                  <a:pt x="564812" y="27084"/>
                  <a:pt x="236809" y="62580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19651"/>
          </a:solidFill>
          <a:ln w="38100" cap="rnd">
            <a:solidFill>
              <a:srgbClr val="D196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2DBF144-683E-9AA1-B3F7-C95038374F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6480" y="4288104"/>
            <a:ext cx="2683879" cy="2012909"/>
          </a:xfrm>
          <a:prstGeom prst="rect">
            <a:avLst/>
          </a:prstGeom>
        </p:spPr>
      </p:pic>
      <p:pic>
        <p:nvPicPr>
          <p:cNvPr id="6" name="Zástupný obsah 5" descr="Obsah obrázku osoba, ruka&#10;&#10;Popis byl vytvořen automaticky">
            <a:extLst>
              <a:ext uri="{FF2B5EF4-FFF2-40B4-BE49-F238E27FC236}">
                <a16:creationId xmlns:a16="http://schemas.microsoft.com/office/drawing/2014/main" id="{FCD306D1-C75D-5102-AE54-B1CF1B31FD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036369" y="4398814"/>
            <a:ext cx="2683879" cy="17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0174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117</TotalTime>
  <Words>104</Words>
  <Application>Microsoft Office PowerPoint</Application>
  <PresentationFormat>Širokoúhlá obrazovka</PresentationFormat>
  <Paragraphs>23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Baguet Script</vt:lpstr>
      <vt:lpstr>Cambria</vt:lpstr>
      <vt:lpstr>Modern Love</vt:lpstr>
      <vt:lpstr>The Hand</vt:lpstr>
      <vt:lpstr>SketchyVTI</vt:lpstr>
      <vt:lpstr>Ruční práce</vt:lpstr>
      <vt:lpstr>Ruční práce</vt:lpstr>
      <vt:lpstr>Zaměření  výuky</vt:lpstr>
      <vt:lpstr>Cíl  předmětu</vt:lpstr>
      <vt:lpstr>Příklady činností</vt:lpstr>
      <vt:lpstr>Základní ruční stehy</vt:lpstr>
      <vt:lpstr>Jehelníček</vt:lpstr>
      <vt:lpstr>Šicí stroj a jeho části</vt:lpstr>
      <vt:lpstr>Základy šití na stroji</vt:lpstr>
      <vt:lpstr>Základy háčkování</vt:lpstr>
      <vt:lpstr>Základy pletení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Ruční práce</dc:title>
  <dc:creator>Eva Mertová</dc:creator>
  <cp:lastModifiedBy>Michaela Fröhlichová</cp:lastModifiedBy>
  <cp:revision>5</cp:revision>
  <dcterms:created xsi:type="dcterms:W3CDTF">2023-02-21T10:28:52Z</dcterms:created>
  <dcterms:modified xsi:type="dcterms:W3CDTF">2023-02-23T06:09:19Z</dcterms:modified>
</cp:coreProperties>
</file>