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57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4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8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6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8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2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1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5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40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CC471-48CE-5871-856B-A341E90FE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8" r="41722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87857C-951F-FA81-24C8-0AFCF95C6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cs-CZ" sz="5000" b="1" dirty="0"/>
              <a:t>Sportovní hry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1188F8-946C-7EE4-6658-ADE7E0D7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r>
              <a:rPr lang="cs-CZ"/>
              <a:t>Volitelný předmět</a:t>
            </a:r>
          </a:p>
        </p:txBody>
      </p:sp>
    </p:spTree>
    <p:extLst>
      <p:ext uri="{BB962C8B-B14F-4D97-AF65-F5344CB8AC3E}">
        <p14:creationId xmlns:p14="http://schemas.microsoft.com/office/powerpoint/2010/main" val="62895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17AA1-BF38-0136-47F0-53B147DC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je náplň tohoto předmětu?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373EE5E-7605-1E73-BD1E-5BEF671C1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52" y="2289233"/>
            <a:ext cx="7152106" cy="3806767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90D3E80-87CB-713E-F33D-F8053385087B}"/>
              </a:ext>
            </a:extLst>
          </p:cNvPr>
          <p:cNvSpPr txBox="1"/>
          <p:nvPr/>
        </p:nvSpPr>
        <p:spPr>
          <a:xfrm>
            <a:off x="0" y="3017679"/>
            <a:ext cx="4854250" cy="175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48740" algn="l"/>
              </a:tabLst>
            </a:pPr>
            <a:r>
              <a:rPr lang="cs-CZ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Společně si užijeme kolektivních sportů a zlepšíme tvoji fyzičku 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(fotbal, florbal, basketbal, softbal, vybíjená, přehazovaná, badminton, házená, netradiční hry a honičky, posilovací cvičení a mnoho dalšího….).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2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48" name="Freeform: Shape 1047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665A5CBD-5BDA-4345-915C-718F0E585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656126-BEDB-E0D7-23C1-E72DD3E5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3810000" cy="22859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 koho je tento předmět určen?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AA2DB6-5A98-64C4-B87A-8ABA225D1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4571999"/>
            <a:ext cx="3809999" cy="1524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Pro </a:t>
            </a:r>
            <a:r>
              <a:rPr lang="en-US" sz="2400" b="1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všechny</a:t>
            </a:r>
            <a:r>
              <a:rPr lang="en-US" sz="2400" b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b="1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kteří</a:t>
            </a:r>
            <a:r>
              <a:rPr lang="en-US" sz="2400" b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mají</a:t>
            </a:r>
            <a:r>
              <a:rPr lang="en-US" sz="2400" b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rádi</a:t>
            </a:r>
            <a:r>
              <a:rPr lang="en-US" sz="2400" b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pohyb</a:t>
            </a:r>
            <a:r>
              <a:rPr lang="en-US" sz="2400" b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400" b="1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kolektivní</a:t>
            </a:r>
            <a:r>
              <a:rPr lang="en-US" sz="2400" b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spolupráci</a:t>
            </a:r>
            <a:r>
              <a:rPr lang="cs-CZ" sz="2400" b="1" dirty="0"/>
              <a:t>.</a:t>
            </a:r>
            <a:endParaRPr lang="en-US" sz="2400" b="1" kern="1200" dirty="0">
              <a:solidFill>
                <a:schemeClr val="tx1">
                  <a:alpha val="7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Tajemství dobré týmové práce | Absolvent.cz">
            <a:extLst>
              <a:ext uri="{FF2B5EF4-FFF2-40B4-BE49-F238E27FC236}">
                <a16:creationId xmlns:a16="http://schemas.microsoft.com/office/drawing/2014/main" id="{3EF749C6-9472-9827-A0B0-BFF3EC225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r="33883" b="1"/>
          <a:stretch/>
        </p:blipFill>
        <p:spPr bwMode="auto">
          <a:xfrm>
            <a:off x="5045804" y="10"/>
            <a:ext cx="3336197" cy="4765286"/>
          </a:xfrm>
          <a:custGeom>
            <a:avLst/>
            <a:gdLst/>
            <a:ahLst/>
            <a:cxnLst/>
            <a:rect l="l" t="t" r="r" b="b"/>
            <a:pathLst>
              <a:path w="3336197" h="4765296">
                <a:moveTo>
                  <a:pt x="158486" y="0"/>
                </a:moveTo>
                <a:lnTo>
                  <a:pt x="3090935" y="0"/>
                </a:lnTo>
                <a:lnTo>
                  <a:pt x="3113368" y="35957"/>
                </a:lnTo>
                <a:cubicBezTo>
                  <a:pt x="3380853" y="491103"/>
                  <a:pt x="3275553" y="729635"/>
                  <a:pt x="3269988" y="1149992"/>
                </a:cubicBezTo>
                <a:cubicBezTo>
                  <a:pt x="3262592" y="1714385"/>
                  <a:pt x="3344943" y="2359152"/>
                  <a:pt x="3335431" y="2924995"/>
                </a:cubicBezTo>
                <a:cubicBezTo>
                  <a:pt x="3324549" y="3573269"/>
                  <a:pt x="3244318" y="4173943"/>
                  <a:pt x="3025033" y="4490670"/>
                </a:cubicBezTo>
                <a:cubicBezTo>
                  <a:pt x="2932830" y="4624027"/>
                  <a:pt x="2821677" y="4701242"/>
                  <a:pt x="2697860" y="4738158"/>
                </a:cubicBezTo>
                <a:cubicBezTo>
                  <a:pt x="2491500" y="4799684"/>
                  <a:pt x="2249964" y="4749274"/>
                  <a:pt x="2002356" y="4660273"/>
                </a:cubicBezTo>
                <a:cubicBezTo>
                  <a:pt x="1878325" y="4615558"/>
                  <a:pt x="1752750" y="4561255"/>
                  <a:pt x="1629127" y="4507019"/>
                </a:cubicBezTo>
                <a:cubicBezTo>
                  <a:pt x="1373564" y="4393418"/>
                  <a:pt x="1112925" y="4276178"/>
                  <a:pt x="847235" y="4007922"/>
                </a:cubicBezTo>
                <a:cubicBezTo>
                  <a:pt x="581440" y="3739696"/>
                  <a:pt x="304859" y="3291399"/>
                  <a:pt x="149399" y="2753289"/>
                </a:cubicBezTo>
                <a:cubicBezTo>
                  <a:pt x="-37894" y="2104872"/>
                  <a:pt x="-9803" y="1497874"/>
                  <a:pt x="26334" y="958725"/>
                </a:cubicBezTo>
                <a:cubicBezTo>
                  <a:pt x="48903" y="622864"/>
                  <a:pt x="74033" y="276721"/>
                  <a:pt x="150401" y="225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ovací tým | Testování softwaru">
            <a:extLst>
              <a:ext uri="{FF2B5EF4-FFF2-40B4-BE49-F238E27FC236}">
                <a16:creationId xmlns:a16="http://schemas.microsoft.com/office/drawing/2014/main" id="{2909E3ED-11A1-0251-0BAB-4A1D0EC6B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r="15666"/>
          <a:stretch/>
        </p:blipFill>
        <p:spPr bwMode="auto">
          <a:xfrm>
            <a:off x="8273066" y="2820672"/>
            <a:ext cx="3052160" cy="4037327"/>
          </a:xfrm>
          <a:custGeom>
            <a:avLst/>
            <a:gdLst/>
            <a:ahLst/>
            <a:cxnLst/>
            <a:rect l="l" t="t" r="r" b="b"/>
            <a:pathLst>
              <a:path w="3456365" h="4572000">
                <a:moveTo>
                  <a:pt x="1712868" y="1687"/>
                </a:moveTo>
                <a:cubicBezTo>
                  <a:pt x="2037533" y="-20794"/>
                  <a:pt x="2359803" y="181537"/>
                  <a:pt x="2665432" y="604720"/>
                </a:cubicBezTo>
                <a:cubicBezTo>
                  <a:pt x="2921509" y="959259"/>
                  <a:pt x="3442667" y="1150697"/>
                  <a:pt x="3456010" y="2313061"/>
                </a:cubicBezTo>
                <a:cubicBezTo>
                  <a:pt x="3471602" y="3683857"/>
                  <a:pt x="2971342" y="4092628"/>
                  <a:pt x="2643570" y="4299841"/>
                </a:cubicBezTo>
                <a:cubicBezTo>
                  <a:pt x="2568117" y="4347497"/>
                  <a:pt x="2470294" y="4420930"/>
                  <a:pt x="2356864" y="4505750"/>
                </a:cubicBezTo>
                <a:lnTo>
                  <a:pt x="2267355" y="4572000"/>
                </a:lnTo>
                <a:lnTo>
                  <a:pt x="205139" y="4572000"/>
                </a:lnTo>
                <a:lnTo>
                  <a:pt x="193970" y="4544857"/>
                </a:lnTo>
                <a:cubicBezTo>
                  <a:pt x="73141" y="4207116"/>
                  <a:pt x="877" y="3716942"/>
                  <a:pt x="3" y="3025776"/>
                </a:cubicBezTo>
                <a:cubicBezTo>
                  <a:pt x="-1765" y="1662263"/>
                  <a:pt x="804727" y="580843"/>
                  <a:pt x="1128964" y="285799"/>
                </a:cubicBezTo>
                <a:cubicBezTo>
                  <a:pt x="1322409" y="109597"/>
                  <a:pt x="1518072" y="15177"/>
                  <a:pt x="1712868" y="168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Freeform: Shape 1053">
            <a:extLst>
              <a:ext uri="{FF2B5EF4-FFF2-40B4-BE49-F238E27FC236}">
                <a16:creationId xmlns:a16="http://schemas.microsoft.com/office/drawing/2014/main" id="{2DF2BFFF-ADAB-4E4F-9F4B-651D0710F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7257" y="-2635"/>
            <a:ext cx="3926694" cy="4767930"/>
          </a:xfrm>
          <a:custGeom>
            <a:avLst/>
            <a:gdLst>
              <a:gd name="connsiteX0" fmla="*/ 158486 w 3336197"/>
              <a:gd name="connsiteY0" fmla="*/ 0 h 4765296"/>
              <a:gd name="connsiteX1" fmla="*/ 3090935 w 3336197"/>
              <a:gd name="connsiteY1" fmla="*/ 0 h 4765296"/>
              <a:gd name="connsiteX2" fmla="*/ 3113368 w 3336197"/>
              <a:gd name="connsiteY2" fmla="*/ 35957 h 4765296"/>
              <a:gd name="connsiteX3" fmla="*/ 3269988 w 3336197"/>
              <a:gd name="connsiteY3" fmla="*/ 1149992 h 4765296"/>
              <a:gd name="connsiteX4" fmla="*/ 3335431 w 3336197"/>
              <a:gd name="connsiteY4" fmla="*/ 2924995 h 4765296"/>
              <a:gd name="connsiteX5" fmla="*/ 3025033 w 3336197"/>
              <a:gd name="connsiteY5" fmla="*/ 4490670 h 4765296"/>
              <a:gd name="connsiteX6" fmla="*/ 2697860 w 3336197"/>
              <a:gd name="connsiteY6" fmla="*/ 4738158 h 4765296"/>
              <a:gd name="connsiteX7" fmla="*/ 2002356 w 3336197"/>
              <a:gd name="connsiteY7" fmla="*/ 4660273 h 4765296"/>
              <a:gd name="connsiteX8" fmla="*/ 1629127 w 3336197"/>
              <a:gd name="connsiteY8" fmla="*/ 4507019 h 4765296"/>
              <a:gd name="connsiteX9" fmla="*/ 847235 w 3336197"/>
              <a:gd name="connsiteY9" fmla="*/ 4007922 h 4765296"/>
              <a:gd name="connsiteX10" fmla="*/ 149399 w 3336197"/>
              <a:gd name="connsiteY10" fmla="*/ 2753289 h 4765296"/>
              <a:gd name="connsiteX11" fmla="*/ 26334 w 3336197"/>
              <a:gd name="connsiteY11" fmla="*/ 958725 h 4765296"/>
              <a:gd name="connsiteX12" fmla="*/ 150401 w 3336197"/>
              <a:gd name="connsiteY12" fmla="*/ 22534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12" fmla="*/ 236175 w 3336197"/>
              <a:gd name="connsiteY12" fmla="*/ 91440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0" fmla="*/ 3090935 w 3336197"/>
              <a:gd name="connsiteY0" fmla="*/ 2633 h 4767929"/>
              <a:gd name="connsiteX1" fmla="*/ 3113368 w 3336197"/>
              <a:gd name="connsiteY1" fmla="*/ 38590 h 4767929"/>
              <a:gd name="connsiteX2" fmla="*/ 3269988 w 3336197"/>
              <a:gd name="connsiteY2" fmla="*/ 1152625 h 4767929"/>
              <a:gd name="connsiteX3" fmla="*/ 3335431 w 3336197"/>
              <a:gd name="connsiteY3" fmla="*/ 2927628 h 4767929"/>
              <a:gd name="connsiteX4" fmla="*/ 3025033 w 3336197"/>
              <a:gd name="connsiteY4" fmla="*/ 4493303 h 4767929"/>
              <a:gd name="connsiteX5" fmla="*/ 2697860 w 3336197"/>
              <a:gd name="connsiteY5" fmla="*/ 4740791 h 4767929"/>
              <a:gd name="connsiteX6" fmla="*/ 2002356 w 3336197"/>
              <a:gd name="connsiteY6" fmla="*/ 4662906 h 4767929"/>
              <a:gd name="connsiteX7" fmla="*/ 1629127 w 3336197"/>
              <a:gd name="connsiteY7" fmla="*/ 4509652 h 4767929"/>
              <a:gd name="connsiteX8" fmla="*/ 847235 w 3336197"/>
              <a:gd name="connsiteY8" fmla="*/ 4010555 h 4767929"/>
              <a:gd name="connsiteX9" fmla="*/ 149399 w 3336197"/>
              <a:gd name="connsiteY9" fmla="*/ 2755922 h 4767929"/>
              <a:gd name="connsiteX10" fmla="*/ 26334 w 3336197"/>
              <a:gd name="connsiteY10" fmla="*/ 961358 h 4767929"/>
              <a:gd name="connsiteX11" fmla="*/ 178911 w 3336197"/>
              <a:gd name="connsiteY11" fmla="*/ 0 h 476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6197" h="4767929">
                <a:moveTo>
                  <a:pt x="3090935" y="2633"/>
                </a:moveTo>
                <a:lnTo>
                  <a:pt x="3113368" y="38590"/>
                </a:lnTo>
                <a:cubicBezTo>
                  <a:pt x="3380853" y="493736"/>
                  <a:pt x="3275553" y="732268"/>
                  <a:pt x="3269988" y="1152625"/>
                </a:cubicBezTo>
                <a:cubicBezTo>
                  <a:pt x="3262592" y="1717018"/>
                  <a:pt x="3344943" y="2361785"/>
                  <a:pt x="3335431" y="2927628"/>
                </a:cubicBezTo>
                <a:cubicBezTo>
                  <a:pt x="3324549" y="3575902"/>
                  <a:pt x="3244318" y="4176576"/>
                  <a:pt x="3025033" y="4493303"/>
                </a:cubicBezTo>
                <a:cubicBezTo>
                  <a:pt x="2932830" y="4626660"/>
                  <a:pt x="2821677" y="4703875"/>
                  <a:pt x="2697860" y="4740791"/>
                </a:cubicBezTo>
                <a:cubicBezTo>
                  <a:pt x="2491500" y="4802317"/>
                  <a:pt x="2249964" y="4751907"/>
                  <a:pt x="2002356" y="4662906"/>
                </a:cubicBezTo>
                <a:cubicBezTo>
                  <a:pt x="1878325" y="4618191"/>
                  <a:pt x="1752750" y="4563888"/>
                  <a:pt x="1629127" y="4509652"/>
                </a:cubicBezTo>
                <a:cubicBezTo>
                  <a:pt x="1373564" y="4396051"/>
                  <a:pt x="1112925" y="4278811"/>
                  <a:pt x="847235" y="4010555"/>
                </a:cubicBezTo>
                <a:cubicBezTo>
                  <a:pt x="581440" y="3742329"/>
                  <a:pt x="304859" y="3294032"/>
                  <a:pt x="149399" y="2755922"/>
                </a:cubicBezTo>
                <a:cubicBezTo>
                  <a:pt x="-37894" y="2107505"/>
                  <a:pt x="-9803" y="1500507"/>
                  <a:pt x="26334" y="961358"/>
                </a:cubicBezTo>
                <a:cubicBezTo>
                  <a:pt x="48903" y="625497"/>
                  <a:pt x="102543" y="254187"/>
                  <a:pt x="178911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958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9DFC4-7DDD-2934-A3B1-16E43231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probíhá výuka?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8E55B6-D302-C1F5-CC8D-71A03DC8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394" y="1933408"/>
            <a:ext cx="10668000" cy="7051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b="1" dirty="0"/>
              <a:t>Pro výuku střídáme prostory dle našich možností a počasí. 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ABDA3E53-91FB-9ADE-7AB2-52E411CE1E66}"/>
              </a:ext>
            </a:extLst>
          </p:cNvPr>
          <p:cNvGrpSpPr/>
          <p:nvPr/>
        </p:nvGrpSpPr>
        <p:grpSpPr>
          <a:xfrm>
            <a:off x="268063" y="3378868"/>
            <a:ext cx="11655873" cy="3368119"/>
            <a:chOff x="494631" y="3065434"/>
            <a:chExt cx="11655873" cy="3368119"/>
          </a:xfrm>
        </p:grpSpPr>
        <p:pic>
          <p:nvPicPr>
            <p:cNvPr id="5" name="Obrázek 5">
              <a:extLst>
                <a:ext uri="{FF2B5EF4-FFF2-40B4-BE49-F238E27FC236}">
                  <a16:creationId xmlns:a16="http://schemas.microsoft.com/office/drawing/2014/main" id="{2DA2B59B-3511-DED0-66F2-733A81E8E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7" r="11359" b="8365"/>
            <a:stretch/>
          </p:blipFill>
          <p:spPr>
            <a:xfrm>
              <a:off x="494631" y="3065435"/>
              <a:ext cx="3866817" cy="3368118"/>
            </a:xfrm>
            <a:prstGeom prst="rect">
              <a:avLst/>
            </a:prstGeom>
          </p:spPr>
        </p:pic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A00EC0EB-7BF6-2273-196B-8DFFE5A28CCF}"/>
                </a:ext>
              </a:extLst>
            </p:cNvPr>
            <p:cNvGrpSpPr/>
            <p:nvPr/>
          </p:nvGrpSpPr>
          <p:grpSpPr>
            <a:xfrm>
              <a:off x="4361448" y="3065434"/>
              <a:ext cx="7789056" cy="3347843"/>
              <a:chOff x="4361448" y="3065434"/>
              <a:chExt cx="7789056" cy="3347843"/>
            </a:xfrm>
          </p:grpSpPr>
          <p:pic>
            <p:nvPicPr>
              <p:cNvPr id="4" name="Obrázek 4">
                <a:extLst>
                  <a:ext uri="{FF2B5EF4-FFF2-40B4-BE49-F238E27FC236}">
                    <a16:creationId xmlns:a16="http://schemas.microsoft.com/office/drawing/2014/main" id="{38FB81FE-BB69-6D82-60D2-1FFF10F52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448" y="3065435"/>
                <a:ext cx="3312526" cy="3347842"/>
              </a:xfrm>
              <a:prstGeom prst="rect">
                <a:avLst/>
              </a:prstGeom>
            </p:spPr>
          </p:pic>
          <p:pic>
            <p:nvPicPr>
              <p:cNvPr id="6" name="Obrázek 6">
                <a:extLst>
                  <a:ext uri="{FF2B5EF4-FFF2-40B4-BE49-F238E27FC236}">
                    <a16:creationId xmlns:a16="http://schemas.microsoft.com/office/drawing/2014/main" id="{5B5E2582-E41A-DB9C-90C0-9F39740A64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8953" y="3065434"/>
                <a:ext cx="4471551" cy="3347841"/>
              </a:xfrm>
              <a:prstGeom prst="rect">
                <a:avLst/>
              </a:prstGeom>
            </p:spPr>
          </p:pic>
        </p:grp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50B122-1AF4-05C9-D36F-B2F83C58D53F}"/>
              </a:ext>
            </a:extLst>
          </p:cNvPr>
          <p:cNvSpPr txBox="1"/>
          <p:nvPr/>
        </p:nvSpPr>
        <p:spPr>
          <a:xfrm>
            <a:off x="5211010" y="2810833"/>
            <a:ext cx="1769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200" b="1" u="sng" dirty="0"/>
              <a:t>Tělocvična</a:t>
            </a:r>
          </a:p>
        </p:txBody>
      </p:sp>
    </p:spTree>
    <p:extLst>
      <p:ext uri="{BB962C8B-B14F-4D97-AF65-F5344CB8AC3E}">
        <p14:creationId xmlns:p14="http://schemas.microsoft.com/office/powerpoint/2010/main" val="191382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9DFC4-7DDD-2934-A3B1-16E43231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probíhá výuka? 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B38DC2E-BF67-BD07-420F-84CDDAB2E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9" y="2621281"/>
            <a:ext cx="5200650" cy="390144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8447532-81BA-7609-0953-71EF95364FA6}"/>
              </a:ext>
            </a:extLst>
          </p:cNvPr>
          <p:cNvSpPr txBox="1"/>
          <p:nvPr/>
        </p:nvSpPr>
        <p:spPr>
          <a:xfrm>
            <a:off x="1391447" y="2070556"/>
            <a:ext cx="2968394" cy="4308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200" b="1" u="sng" dirty="0"/>
              <a:t>Nafukovací hala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08F65C93-9843-2114-EFB6-9A6536DB1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33" y="2621281"/>
            <a:ext cx="5206548" cy="390144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4CDC4F3-44A5-87B6-0AD4-700CA57F746F}"/>
              </a:ext>
            </a:extLst>
          </p:cNvPr>
          <p:cNvSpPr txBox="1"/>
          <p:nvPr/>
        </p:nvSpPr>
        <p:spPr>
          <a:xfrm>
            <a:off x="7835110" y="1684199"/>
            <a:ext cx="2968394" cy="7694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200" b="1" u="sng" dirty="0"/>
              <a:t>Víceúčelové hřiště Lipová </a:t>
            </a:r>
          </a:p>
        </p:txBody>
      </p:sp>
    </p:spTree>
    <p:extLst>
      <p:ext uri="{BB962C8B-B14F-4D97-AF65-F5344CB8AC3E}">
        <p14:creationId xmlns:p14="http://schemas.microsoft.com/office/powerpoint/2010/main" val="136282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B7841-C093-B02E-E035-C7B483A7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Rada při výběru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9F0AB-EA43-E317-A777-C3B74B52C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45416" cy="457199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cs-CZ" sz="3500" b="1" i="0" dirty="0">
                <a:solidFill>
                  <a:schemeClr val="tx1"/>
                </a:solidFill>
                <a:effectLst/>
                <a:latin typeface="ui-sans-serif"/>
              </a:rPr>
              <a:t>„Jestliže neumíš, naučíme, jestliže nemůžeš, pomůžeme ti, jestliže nechceš, nepotřebujeme tě!“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cs-CZ" sz="3500" b="1" i="0" dirty="0">
                <a:solidFill>
                  <a:schemeClr val="tx1"/>
                </a:solidFill>
                <a:effectLst/>
                <a:latin typeface="ui-sans-serif"/>
              </a:rPr>
              <a:t>Jan Werich</a:t>
            </a:r>
            <a:endParaRPr lang="cs-CZ" b="1" dirty="0">
              <a:solidFill>
                <a:schemeClr val="tx1"/>
              </a:solidFill>
              <a:latin typeface="ui-sans-serif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cs-CZ" b="1" dirty="0">
                <a:solidFill>
                  <a:srgbClr val="FF0000"/>
                </a:solidFill>
                <a:latin typeface="ui-sans-serif"/>
              </a:rPr>
              <a:t>Pokud nemáš rád pohyb a je pro tebe trápením, tak si prosím SH nevybírej. Potom se trápíš nejen ty, ale i tvoji spolužáci, spoluhráči a kamarádi.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29449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213B37"/>
      </a:dk2>
      <a:lt2>
        <a:srgbClr val="E8E5E2"/>
      </a:lt2>
      <a:accent1>
        <a:srgbClr val="2985E7"/>
      </a:accent1>
      <a:accent2>
        <a:srgbClr val="15B4C5"/>
      </a:accent2>
      <a:accent3>
        <a:srgbClr val="20B787"/>
      </a:accent3>
      <a:accent4>
        <a:srgbClr val="14BA40"/>
      </a:accent4>
      <a:accent5>
        <a:srgbClr val="38BA21"/>
      </a:accent5>
      <a:accent6>
        <a:srgbClr val="70B614"/>
      </a:accent6>
      <a:hlink>
        <a:srgbClr val="319332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143</Words>
  <Application>Microsoft Office PowerPoint</Application>
  <PresentationFormat>Širokoúhlá obrazovka</PresentationFormat>
  <Paragraphs>16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Arial</vt:lpstr>
      <vt:lpstr>Avenir Next LT Pro</vt:lpstr>
      <vt:lpstr>Avenir Next LT Pro Light</vt:lpstr>
      <vt:lpstr>Calibri</vt:lpstr>
      <vt:lpstr>Sitka Subheading</vt:lpstr>
      <vt:lpstr>Times New Roman</vt:lpstr>
      <vt:lpstr>ui-sans-serif</vt:lpstr>
      <vt:lpstr>PebbleVTI</vt:lpstr>
      <vt:lpstr>Sportovní hry</vt:lpstr>
      <vt:lpstr>Jaká je náplň tohoto předmětu?</vt:lpstr>
      <vt:lpstr>Pro koho je tento předmět určen? </vt:lpstr>
      <vt:lpstr>Kde probíhá výuka? </vt:lpstr>
      <vt:lpstr>Kde probíhá výuka? </vt:lpstr>
      <vt:lpstr>Rada při výběru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Sportovní hry</dc:title>
  <dc:creator>Viktor Kejík</dc:creator>
  <cp:lastModifiedBy>Jaroslav Vysloužil</cp:lastModifiedBy>
  <cp:revision>5</cp:revision>
  <dcterms:created xsi:type="dcterms:W3CDTF">2023-02-24T21:44:27Z</dcterms:created>
  <dcterms:modified xsi:type="dcterms:W3CDTF">2023-03-06T09:29:37Z</dcterms:modified>
</cp:coreProperties>
</file>