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CF2C492-1ED6-4D96-8CC3-C3C525BE5676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2DE40AF-AC7C-4B1E-BB9E-949BF76DF57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23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C492-1ED6-4D96-8CC3-C3C525BE5676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40AF-AC7C-4B1E-BB9E-949BF76DF5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11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C492-1ED6-4D96-8CC3-C3C525BE5676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40AF-AC7C-4B1E-BB9E-949BF76DF57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403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C492-1ED6-4D96-8CC3-C3C525BE5676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40AF-AC7C-4B1E-BB9E-949BF76DF57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286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C492-1ED6-4D96-8CC3-C3C525BE5676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40AF-AC7C-4B1E-BB9E-949BF76DF5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177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C492-1ED6-4D96-8CC3-C3C525BE5676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40AF-AC7C-4B1E-BB9E-949BF76DF57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129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C492-1ED6-4D96-8CC3-C3C525BE5676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40AF-AC7C-4B1E-BB9E-949BF76DF57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986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C492-1ED6-4D96-8CC3-C3C525BE5676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40AF-AC7C-4B1E-BB9E-949BF76DF57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643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C492-1ED6-4D96-8CC3-C3C525BE5676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40AF-AC7C-4B1E-BB9E-949BF76DF57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15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C492-1ED6-4D96-8CC3-C3C525BE5676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40AF-AC7C-4B1E-BB9E-949BF76DF5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10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C492-1ED6-4D96-8CC3-C3C525BE5676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40AF-AC7C-4B1E-BB9E-949BF76DF575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72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C492-1ED6-4D96-8CC3-C3C525BE5676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40AF-AC7C-4B1E-BB9E-949BF76DF5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49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C492-1ED6-4D96-8CC3-C3C525BE5676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40AF-AC7C-4B1E-BB9E-949BF76DF575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3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C492-1ED6-4D96-8CC3-C3C525BE5676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40AF-AC7C-4B1E-BB9E-949BF76DF57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76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C492-1ED6-4D96-8CC3-C3C525BE5676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40AF-AC7C-4B1E-BB9E-949BF76DF5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53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C492-1ED6-4D96-8CC3-C3C525BE5676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40AF-AC7C-4B1E-BB9E-949BF76DF575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25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C492-1ED6-4D96-8CC3-C3C525BE5676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40AF-AC7C-4B1E-BB9E-949BF76DF5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82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F2C492-1ED6-4D96-8CC3-C3C525BE5676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DE40AF-AC7C-4B1E-BB9E-949BF76DF5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26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92E3BF-6F96-F695-1FB1-FB5538AA53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TECHNICKÉ ČINNOSTI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3118967-8BD0-779B-A4E3-DB4FB58350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Volitelný předmět v 7. ročníku</a:t>
            </a:r>
          </a:p>
        </p:txBody>
      </p:sp>
    </p:spTree>
    <p:extLst>
      <p:ext uri="{BB962C8B-B14F-4D97-AF65-F5344CB8AC3E}">
        <p14:creationId xmlns:p14="http://schemas.microsoft.com/office/powerpoint/2010/main" val="300259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1BB82F-2DC0-F33C-421C-48AB74E29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se naučím?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9AA06C-44BA-6A0B-1300-2D5C188FB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BEZPEČNOST</a:t>
            </a:r>
            <a:r>
              <a:rPr lang="cs-CZ" dirty="0"/>
              <a:t> – orientuji se v pokynech, zásadách a pravidlech řádu školní dílny. Dodržuji zásady bezpečnosti a ochrany zdraví při práci s nástroji a nářadím. Dovedu poskytnout první pomoc při drobném úrazu.</a:t>
            </a:r>
          </a:p>
          <a:p>
            <a:r>
              <a:rPr lang="cs-CZ" b="1" dirty="0"/>
              <a:t>TECHNICKÉ KRESLENÍ </a:t>
            </a:r>
            <a:r>
              <a:rPr lang="cs-CZ" dirty="0"/>
              <a:t>– rozlišuji druhy promítání, jsem schopen přečíst jednoduchý technický výkres, připravím si vlastní náčrt výrobku.</a:t>
            </a:r>
          </a:p>
          <a:p>
            <a:r>
              <a:rPr lang="cs-CZ" b="1" dirty="0"/>
              <a:t>VLASTNOSTI MATERIÁLU (DŘEVO, KOV, PLAST) </a:t>
            </a:r>
            <a:r>
              <a:rPr lang="cs-CZ" dirty="0"/>
              <a:t>– odliším od sebe jednotlivé druhy technických materiálů na základě jejich charakteristických vlastností a dovedu popsat jejich využití.</a:t>
            </a:r>
          </a:p>
          <a:p>
            <a:r>
              <a:rPr lang="cs-CZ" b="1" dirty="0"/>
              <a:t>PRACOVNÍ NÁSTROJE </a:t>
            </a:r>
            <a:r>
              <a:rPr lang="cs-CZ" dirty="0"/>
              <a:t>– seznámím se s pracovním nářadím a budu ho umět správně použít v technické praxi.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620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5DA1C3-1F92-8A0D-2517-F60A499E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756" y="982132"/>
            <a:ext cx="9601196" cy="1324946"/>
          </a:xfrm>
        </p:spPr>
        <p:txBody>
          <a:bodyPr/>
          <a:lstStyle/>
          <a:p>
            <a:r>
              <a:rPr lang="cs-CZ" b="1" dirty="0"/>
              <a:t>Co se naučím?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1EAC70-EC52-9617-7ED8-FA34B488C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ORGANIZACE PRÁCE </a:t>
            </a:r>
            <a:r>
              <a:rPr lang="cs-CZ" sz="2000" dirty="0"/>
              <a:t>– organizuji a plánuji svoji pracovní činnost, aplikuji získané poznatky při přípravě postupu práce.</a:t>
            </a:r>
          </a:p>
          <a:p>
            <a:r>
              <a:rPr lang="cs-CZ" sz="2000" b="1" dirty="0"/>
              <a:t>ZÁKLADNÍ PRACOVNÍ OPERACE </a:t>
            </a:r>
            <a:r>
              <a:rPr lang="cs-CZ" sz="2000" dirty="0"/>
              <a:t>– provádím jednoduché práce (měření, rýsování, řezání, pilování, rašplování, vrtání, broušení, lepení…) s technickými materiály a dodržuji technologickou kázeň)</a:t>
            </a:r>
          </a:p>
          <a:p>
            <a:r>
              <a:rPr lang="cs-CZ" sz="2000" b="1" dirty="0"/>
              <a:t>VÝZNAM TECHNIKY </a:t>
            </a:r>
            <a:r>
              <a:rPr lang="cs-CZ" sz="2000" dirty="0"/>
              <a:t>– uvědomuji si důležitost techniky v životě jedince i společnosti.</a:t>
            </a:r>
          </a:p>
          <a:p>
            <a:r>
              <a:rPr lang="cs-CZ" sz="2000" b="1" dirty="0"/>
              <a:t>TECHNIKA A TRADIČNÍ ŘEMESLA </a:t>
            </a:r>
            <a:r>
              <a:rPr lang="cs-CZ" sz="2000" dirty="0"/>
              <a:t>– chápu postupný vývoj technických oborů od řemeslných výrob až po moderní výrobní závody.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9003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A8FBD02-74CE-CA97-CB0D-D1F2C01B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A na závěr… pár momentek z učebny školních dílen</a:t>
            </a:r>
          </a:p>
        </p:txBody>
      </p:sp>
      <p:pic>
        <p:nvPicPr>
          <p:cNvPr id="6" name="Obrázek 5" descr="Obsah obrázku osoba, chlapec, mladý&#10;&#10;Popis byl vytvořen automaticky">
            <a:extLst>
              <a:ext uri="{FF2B5EF4-FFF2-40B4-BE49-F238E27FC236}">
                <a16:creationId xmlns:a16="http://schemas.microsoft.com/office/drawing/2014/main" id="{688941AF-E11F-7ADF-5290-DA880DFEB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201" y="2733870"/>
            <a:ext cx="2183363" cy="2911151"/>
          </a:xfrm>
          <a:prstGeom prst="rect">
            <a:avLst/>
          </a:prstGeom>
        </p:spPr>
      </p:pic>
      <p:pic>
        <p:nvPicPr>
          <p:cNvPr id="16" name="Obrázek 15" descr="Obsah obrázku osoba, interiér, chlapec&#10;&#10;Popis byl vytvořen automaticky">
            <a:extLst>
              <a:ext uri="{FF2B5EF4-FFF2-40B4-BE49-F238E27FC236}">
                <a16:creationId xmlns:a16="http://schemas.microsoft.com/office/drawing/2014/main" id="{0D00FA75-20A7-9A14-C289-42A9EC59F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33" y="2733870"/>
            <a:ext cx="2183363" cy="2911151"/>
          </a:xfrm>
          <a:prstGeom prst="rect">
            <a:avLst/>
          </a:prstGeom>
        </p:spPr>
      </p:pic>
      <p:pic>
        <p:nvPicPr>
          <p:cNvPr id="18" name="Obrázek 17" descr="Obsah obrázku text, interiér, osoba, strop&#10;&#10;Popis byl vytvořen automaticky">
            <a:extLst>
              <a:ext uri="{FF2B5EF4-FFF2-40B4-BE49-F238E27FC236}">
                <a16:creationId xmlns:a16="http://schemas.microsoft.com/office/drawing/2014/main" id="{6CC33DFD-0A5B-103F-7268-046C7023F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265" y="2733870"/>
            <a:ext cx="3881534" cy="291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92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osoba, interiér, skupina, lidé&#10;&#10;Popis byl vytvořen automaticky">
            <a:extLst>
              <a:ext uri="{FF2B5EF4-FFF2-40B4-BE49-F238E27FC236}">
                <a16:creationId xmlns:a16="http://schemas.microsoft.com/office/drawing/2014/main" id="{9056ED87-5E08-6B9E-8F74-A72948034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4" y="807099"/>
            <a:ext cx="3721825" cy="4969797"/>
          </a:xfrm>
          <a:prstGeom prst="rect">
            <a:avLst/>
          </a:prstGeom>
        </p:spPr>
      </p:pic>
      <p:pic>
        <p:nvPicPr>
          <p:cNvPr id="6" name="Obrázek 5" descr="Obsah obrázku interiér, zeď, strop, osoba&#10;&#10;Popis byl vytvořen automaticky">
            <a:extLst>
              <a:ext uri="{FF2B5EF4-FFF2-40B4-BE49-F238E27FC236}">
                <a16:creationId xmlns:a16="http://schemas.microsoft.com/office/drawing/2014/main" id="{1B9E486A-E5AF-9101-8553-9289DB4D8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01" y="807100"/>
            <a:ext cx="6630109" cy="496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91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osoba&#10;&#10;Popis byl vytvořen automaticky">
            <a:extLst>
              <a:ext uri="{FF2B5EF4-FFF2-40B4-BE49-F238E27FC236}">
                <a16:creationId xmlns:a16="http://schemas.microsoft.com/office/drawing/2014/main" id="{96CD616D-9BE6-5349-4C08-233E7ED85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50" y="700184"/>
            <a:ext cx="1927548" cy="2570064"/>
          </a:xfrm>
          <a:prstGeom prst="rect">
            <a:avLst/>
          </a:prstGeom>
        </p:spPr>
      </p:pic>
      <p:pic>
        <p:nvPicPr>
          <p:cNvPr id="5" name="Obrázek 4" descr="Obsah obrázku text, osoba, interiér, patro&#10;&#10;Popis byl vytvořen automaticky">
            <a:extLst>
              <a:ext uri="{FF2B5EF4-FFF2-40B4-BE49-F238E27FC236}">
                <a16:creationId xmlns:a16="http://schemas.microsoft.com/office/drawing/2014/main" id="{C1592241-0731-1CA7-A3B8-CC6F624C6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50" y="3400879"/>
            <a:ext cx="1927548" cy="2654560"/>
          </a:xfrm>
          <a:prstGeom prst="rect">
            <a:avLst/>
          </a:prstGeom>
        </p:spPr>
      </p:pic>
      <p:pic>
        <p:nvPicPr>
          <p:cNvPr id="7" name="Obrázek 6" descr="Obsah obrázku text, budova&#10;&#10;Popis byl vytvořen automaticky">
            <a:extLst>
              <a:ext uri="{FF2B5EF4-FFF2-40B4-BE49-F238E27FC236}">
                <a16:creationId xmlns:a16="http://schemas.microsoft.com/office/drawing/2014/main" id="{E266A56E-0D37-6B3B-A42C-D73F99DDD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09" y="700184"/>
            <a:ext cx="4016441" cy="5355255"/>
          </a:xfrm>
          <a:prstGeom prst="rect">
            <a:avLst/>
          </a:prstGeom>
        </p:spPr>
      </p:pic>
      <p:pic>
        <p:nvPicPr>
          <p:cNvPr id="9" name="Obrázek 8" descr="Obsah obrázku osoba, ruka, držení, příslušenství&#10;&#10;Popis byl vytvořen automaticky">
            <a:extLst>
              <a:ext uri="{FF2B5EF4-FFF2-40B4-BE49-F238E27FC236}">
                <a16:creationId xmlns:a16="http://schemas.microsoft.com/office/drawing/2014/main" id="{15B5EF36-A22E-5339-FB6E-6C95FCB3A0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33" y="700184"/>
            <a:ext cx="4016441" cy="535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9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hrníček, čerstvé&#10;&#10;Popis byl vytvořen automaticky">
            <a:extLst>
              <a:ext uri="{FF2B5EF4-FFF2-40B4-BE49-F238E27FC236}">
                <a16:creationId xmlns:a16="http://schemas.microsoft.com/office/drawing/2014/main" id="{85072875-4105-2718-1EBF-3667DD216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233" y="684326"/>
            <a:ext cx="4441371" cy="2439793"/>
          </a:xfrm>
          <a:prstGeom prst="rect">
            <a:avLst/>
          </a:prstGeom>
        </p:spPr>
      </p:pic>
      <p:pic>
        <p:nvPicPr>
          <p:cNvPr id="5" name="Obrázek 4" descr="Obsah obrázku exteriér, dřevěné, země, lavice&#10;&#10;Popis byl vytvořen automaticky">
            <a:extLst>
              <a:ext uri="{FF2B5EF4-FFF2-40B4-BE49-F238E27FC236}">
                <a16:creationId xmlns:a16="http://schemas.microsoft.com/office/drawing/2014/main" id="{36DC4573-A0A9-0E10-5E46-E18EAB638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60" y="3323076"/>
            <a:ext cx="3785118" cy="2838839"/>
          </a:xfrm>
          <a:prstGeom prst="rect">
            <a:avLst/>
          </a:prstGeom>
        </p:spPr>
      </p:pic>
      <p:pic>
        <p:nvPicPr>
          <p:cNvPr id="7" name="Obrázek 6" descr="Obsah obrázku interiér, sklo, kontejner&#10;&#10;Popis byl vytvořen automaticky">
            <a:extLst>
              <a:ext uri="{FF2B5EF4-FFF2-40B4-BE49-F238E27FC236}">
                <a16:creationId xmlns:a16="http://schemas.microsoft.com/office/drawing/2014/main" id="{680CA316-9C55-920D-FED2-C5A818712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470" y="684327"/>
            <a:ext cx="4108191" cy="5477588"/>
          </a:xfrm>
          <a:prstGeom prst="rect">
            <a:avLst/>
          </a:prstGeom>
        </p:spPr>
      </p:pic>
      <p:pic>
        <p:nvPicPr>
          <p:cNvPr id="9" name="Obrázek 8" descr="Obsah obrázku interiér&#10;&#10;Popis byl vytvořen automaticky">
            <a:extLst>
              <a:ext uri="{FF2B5EF4-FFF2-40B4-BE49-F238E27FC236}">
                <a16:creationId xmlns:a16="http://schemas.microsoft.com/office/drawing/2014/main" id="{0152CE78-0EDF-F8A3-01F1-A5FCBD3D30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691" y="3323076"/>
            <a:ext cx="2117566" cy="2823421"/>
          </a:xfrm>
          <a:prstGeom prst="rect">
            <a:avLst/>
          </a:prstGeom>
        </p:spPr>
      </p:pic>
      <p:pic>
        <p:nvPicPr>
          <p:cNvPr id="11" name="Obrázek 10" descr="Obsah obrázku interiér, zelenina, čtverec&#10;&#10;Popis byl vytvořen automaticky">
            <a:extLst>
              <a:ext uri="{FF2B5EF4-FFF2-40B4-BE49-F238E27FC236}">
                <a16:creationId xmlns:a16="http://schemas.microsoft.com/office/drawing/2014/main" id="{AEFA5D4E-154E-7707-00D9-3631324C8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60" y="684326"/>
            <a:ext cx="1829845" cy="243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3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B6314FF-78A5-B65D-265C-BA5106920B9C}"/>
              </a:ext>
            </a:extLst>
          </p:cNvPr>
          <p:cNvSpPr txBox="1"/>
          <p:nvPr/>
        </p:nvSpPr>
        <p:spPr>
          <a:xfrm>
            <a:off x="1996751" y="1018611"/>
            <a:ext cx="908801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latin typeface="+mj-lt"/>
              </a:rPr>
              <a:t>A jak praví známé české přísloví:</a:t>
            </a:r>
          </a:p>
          <a:p>
            <a:endParaRPr lang="cs-CZ" sz="2800" b="1" dirty="0">
              <a:latin typeface="+mj-lt"/>
            </a:endParaRPr>
          </a:p>
          <a:p>
            <a:r>
              <a:rPr lang="cs-CZ" sz="3200" i="1" dirty="0"/>
              <a:t>„Žádný učený z nebe nespadl.“</a:t>
            </a:r>
          </a:p>
          <a:p>
            <a:endParaRPr lang="cs-CZ" dirty="0"/>
          </a:p>
          <a:p>
            <a:r>
              <a:rPr lang="cs-CZ" sz="3200" b="1" dirty="0"/>
              <a:t>ALE TAKÉ PAMATUJ, ŽE:</a:t>
            </a:r>
          </a:p>
          <a:p>
            <a:endParaRPr lang="cs-CZ" b="1" dirty="0"/>
          </a:p>
          <a:p>
            <a:r>
              <a:rPr lang="cs-CZ" sz="3200" i="1" dirty="0"/>
              <a:t>„Bez práce nejsou koláče!“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B4FA503-DD2F-1BFE-2A41-F2CABC65B9D6}"/>
              </a:ext>
            </a:extLst>
          </p:cNvPr>
          <p:cNvSpPr txBox="1"/>
          <p:nvPr/>
        </p:nvSpPr>
        <p:spPr>
          <a:xfrm>
            <a:off x="1352937" y="4833258"/>
            <a:ext cx="9815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>Pokud se nebojíš práce a chceš se něčemu přiučit, neváhej se přihlásit.</a:t>
            </a:r>
          </a:p>
        </p:txBody>
      </p:sp>
    </p:spTree>
    <p:extLst>
      <p:ext uri="{BB962C8B-B14F-4D97-AF65-F5344CB8AC3E}">
        <p14:creationId xmlns:p14="http://schemas.microsoft.com/office/powerpoint/2010/main" val="3184234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118</TotalTime>
  <Words>249</Words>
  <Application>Microsoft Office PowerPoint</Application>
  <PresentationFormat>Širokoúhlá obrazovka</PresentationFormat>
  <Paragraphs>22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Organika</vt:lpstr>
      <vt:lpstr>TECHNICKÉ ČINNOSTI</vt:lpstr>
      <vt:lpstr>Co se naučím?</vt:lpstr>
      <vt:lpstr>Co se naučím?</vt:lpstr>
      <vt:lpstr>A na závěr… pár momentek z učebny školních dílen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TECHNICKÉ ČINNOSTI</dc:title>
  <dc:creator>Martin Klabusay</dc:creator>
  <cp:lastModifiedBy>Michaela Fröhlichová</cp:lastModifiedBy>
  <cp:revision>6</cp:revision>
  <dcterms:created xsi:type="dcterms:W3CDTF">2023-02-10T09:05:58Z</dcterms:created>
  <dcterms:modified xsi:type="dcterms:W3CDTF">2023-02-27T06:25:56Z</dcterms:modified>
</cp:coreProperties>
</file>