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9" r:id="rId4"/>
    <p:sldId id="271" r:id="rId5"/>
    <p:sldId id="272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4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5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5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2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64" r:id="rId8"/>
    <p:sldLayoutId id="2147483765" r:id="rId9"/>
    <p:sldLayoutId id="2147483766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55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Obrázek 5" descr="Svatební zákusek na stole">
            <a:extLst>
              <a:ext uri="{FF2B5EF4-FFF2-40B4-BE49-F238E27FC236}">
                <a16:creationId xmlns:a16="http://schemas.microsoft.com/office/drawing/2014/main" id="{3A64B24C-E4C7-AFEF-2934-66E1B4ADE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 b="7393"/>
          <a:stretch/>
        </p:blipFill>
        <p:spPr>
          <a:xfrm>
            <a:off x="-3028" y="-119272"/>
            <a:ext cx="12191980" cy="6857990"/>
          </a:xfrm>
          <a:prstGeom prst="rect">
            <a:avLst/>
          </a:prstGeom>
        </p:spPr>
      </p:pic>
      <p:sp>
        <p:nvSpPr>
          <p:cNvPr id="69" name="Rectangle 59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E3E7DA-F619-429B-3C10-D2647FFA8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375" y="844142"/>
            <a:ext cx="9987024" cy="1325098"/>
          </a:xfrm>
        </p:spPr>
        <p:txBody>
          <a:bodyPr anchor="b">
            <a:noAutofit/>
          </a:bodyPr>
          <a:lstStyle/>
          <a:p>
            <a:pPr algn="l"/>
            <a:r>
              <a:rPr lang="cs-CZ" sz="9600" dirty="0"/>
              <a:t>Základy cukrářství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8AFE78-16E7-5C90-B2BD-9700E2EC0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199138"/>
            <a:ext cx="4958128" cy="2093016"/>
          </a:xfrm>
        </p:spPr>
        <p:txBody>
          <a:bodyPr anchor="t">
            <a:normAutofit/>
          </a:bodyPr>
          <a:lstStyle/>
          <a:p>
            <a:pPr algn="l"/>
            <a:endParaRPr lang="cs-CZ" sz="2200"/>
          </a:p>
          <a:p>
            <a:pPr algn="l"/>
            <a:endParaRPr lang="cs-CZ" sz="2200"/>
          </a:p>
          <a:p>
            <a:pPr algn="l"/>
            <a:endParaRPr lang="cs-CZ" sz="2200"/>
          </a:p>
          <a:p>
            <a:pPr algn="l"/>
            <a:r>
              <a:rPr lang="cs-CZ" sz="2200"/>
              <a:t>      </a:t>
            </a:r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A2260BF-555A-5CE8-79A6-1F63AF65D2EC}"/>
              </a:ext>
            </a:extLst>
          </p:cNvPr>
          <p:cNvSpPr txBox="1"/>
          <p:nvPr/>
        </p:nvSpPr>
        <p:spPr>
          <a:xfrm>
            <a:off x="6819099" y="5830489"/>
            <a:ext cx="495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vyučující: Mgr. Martina Šardická</a:t>
            </a:r>
          </a:p>
        </p:txBody>
      </p:sp>
    </p:spTree>
    <p:extLst>
      <p:ext uri="{BB962C8B-B14F-4D97-AF65-F5344CB8AC3E}">
        <p14:creationId xmlns:p14="http://schemas.microsoft.com/office/powerpoint/2010/main" val="378169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B92C8CA-51CB-4511-AEBA-C04E0B721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talíř&#10;&#10;Popis byl vytvořen automaticky">
            <a:extLst>
              <a:ext uri="{FF2B5EF4-FFF2-40B4-BE49-F238E27FC236}">
                <a16:creationId xmlns:a16="http://schemas.microsoft.com/office/drawing/2014/main" id="{A0C46BCF-52D6-8310-C662-19E397EDB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r="-2" b="8664"/>
          <a:stretch/>
        </p:blipFill>
        <p:spPr>
          <a:xfrm>
            <a:off x="196730" y="165419"/>
            <a:ext cx="5806505" cy="3181935"/>
          </a:xfrm>
          <a:prstGeom prst="rect">
            <a:avLst/>
          </a:prstGeom>
        </p:spPr>
      </p:pic>
      <p:pic>
        <p:nvPicPr>
          <p:cNvPr id="5" name="Obrázek 4" descr="Obsah obrázku kousek, jídlo, dezert&#10;&#10;Popis byl vytvořen automaticky">
            <a:extLst>
              <a:ext uri="{FF2B5EF4-FFF2-40B4-BE49-F238E27FC236}">
                <a16:creationId xmlns:a16="http://schemas.microsoft.com/office/drawing/2014/main" id="{C2C7071C-54DE-4F4A-FC59-BC737B96A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r="2" b="3792"/>
          <a:stretch/>
        </p:blipFill>
        <p:spPr>
          <a:xfrm>
            <a:off x="6188766" y="165419"/>
            <a:ext cx="2822342" cy="3181935"/>
          </a:xfrm>
          <a:prstGeom prst="rect">
            <a:avLst/>
          </a:prstGeom>
        </p:spPr>
      </p:pic>
      <p:pic>
        <p:nvPicPr>
          <p:cNvPr id="3" name="Obrázek 2" descr="Obsah obrázku osoba, interiér&#10;&#10;Popis byl vytvořen automaticky">
            <a:extLst>
              <a:ext uri="{FF2B5EF4-FFF2-40B4-BE49-F238E27FC236}">
                <a16:creationId xmlns:a16="http://schemas.microsoft.com/office/drawing/2014/main" id="{94598457-AAEB-9108-61C8-C4346FD119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300"/>
          <a:stretch/>
        </p:blipFill>
        <p:spPr>
          <a:xfrm>
            <a:off x="9181834" y="165419"/>
            <a:ext cx="2851140" cy="3181935"/>
          </a:xfrm>
          <a:prstGeom prst="rect">
            <a:avLst/>
          </a:prstGeom>
        </p:spPr>
      </p:pic>
      <p:pic>
        <p:nvPicPr>
          <p:cNvPr id="11" name="Obrázek 10" descr="Obsah obrázku text, osoba, interiér, příprava&#10;&#10;Popis byl vytvořen automaticky">
            <a:extLst>
              <a:ext uri="{FF2B5EF4-FFF2-40B4-BE49-F238E27FC236}">
                <a16:creationId xmlns:a16="http://schemas.microsoft.com/office/drawing/2014/main" id="{2ABEE3D4-DBBA-F190-3848-8920925529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53598" r="-649" b="10276"/>
          <a:stretch/>
        </p:blipFill>
        <p:spPr>
          <a:xfrm>
            <a:off x="199621" y="3492484"/>
            <a:ext cx="5844458" cy="2796836"/>
          </a:xfrm>
          <a:prstGeom prst="rect">
            <a:avLst/>
          </a:prstGeom>
        </p:spPr>
      </p:pic>
      <p:pic>
        <p:nvPicPr>
          <p:cNvPr id="9" name="Obrázek 8" descr="Obsah obrázku osoba, interiér, zeď, stůl&#10;&#10;Popis byl vytvořen automaticky">
            <a:extLst>
              <a:ext uri="{FF2B5EF4-FFF2-40B4-BE49-F238E27FC236}">
                <a16:creationId xmlns:a16="http://schemas.microsoft.com/office/drawing/2014/main" id="{E73B28F7-4E78-2AD9-8789-8BF1E92876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679"/>
          <a:stretch/>
        </p:blipFill>
        <p:spPr>
          <a:xfrm>
            <a:off x="6194411" y="3510646"/>
            <a:ext cx="2822342" cy="2796836"/>
          </a:xfrm>
          <a:prstGeom prst="rect">
            <a:avLst/>
          </a:prstGeom>
        </p:spPr>
      </p:pic>
      <p:pic>
        <p:nvPicPr>
          <p:cNvPr id="7" name="Obrázek 6" descr="Obsah obrázku jídlo, sladký, kousek, smetana&#10;&#10;Popis byl vytvořen automaticky">
            <a:extLst>
              <a:ext uri="{FF2B5EF4-FFF2-40B4-BE49-F238E27FC236}">
                <a16:creationId xmlns:a16="http://schemas.microsoft.com/office/drawing/2014/main" id="{2B82D386-4395-49AB-4460-E630051AEB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r="13694" b="2"/>
          <a:stretch/>
        </p:blipFill>
        <p:spPr>
          <a:xfrm>
            <a:off x="9187479" y="3510646"/>
            <a:ext cx="2851140" cy="279683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00DD2DD-0827-BD07-5001-906FAE67ACE1}"/>
              </a:ext>
            </a:extLst>
          </p:cNvPr>
          <p:cNvSpPr txBox="1"/>
          <p:nvPr/>
        </p:nvSpPr>
        <p:spPr>
          <a:xfrm>
            <a:off x="191087" y="6396334"/>
            <a:ext cx="1033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Vlastní šablony využíváme ke zdobení perníku.</a:t>
            </a:r>
          </a:p>
        </p:txBody>
      </p:sp>
    </p:spTree>
    <p:extLst>
      <p:ext uri="{BB962C8B-B14F-4D97-AF65-F5344CB8AC3E}">
        <p14:creationId xmlns:p14="http://schemas.microsoft.com/office/powerpoint/2010/main" val="52246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AA6991-1DF8-455A-9991-7F52F966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Obrázek 8" descr="Obsah obrázku text, interiér, osoba, zeď&#10;&#10;Popis byl vytvořen automaticky">
            <a:extLst>
              <a:ext uri="{FF2B5EF4-FFF2-40B4-BE49-F238E27FC236}">
                <a16:creationId xmlns:a16="http://schemas.microsoft.com/office/drawing/2014/main" id="{D3D67AC6-8EC7-ACDB-22BC-B8E84E664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r="7302" b="-1"/>
          <a:stretch/>
        </p:blipFill>
        <p:spPr>
          <a:xfrm>
            <a:off x="320045" y="320039"/>
            <a:ext cx="4570678" cy="4128360"/>
          </a:xfrm>
          <a:prstGeom prst="rect">
            <a:avLst/>
          </a:prstGeom>
        </p:spPr>
      </p:pic>
      <p:pic>
        <p:nvPicPr>
          <p:cNvPr id="7" name="Obrázek 6" descr="Obsah obrázku text, osoba, interiér, přepážka&#10;&#10;Popis byl vytvořen automaticky">
            <a:extLst>
              <a:ext uri="{FF2B5EF4-FFF2-40B4-BE49-F238E27FC236}">
                <a16:creationId xmlns:a16="http://schemas.microsoft.com/office/drawing/2014/main" id="{2C56F9B5-3D51-1727-027C-DF3A3EE6A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r="15010" b="1"/>
          <a:stretch/>
        </p:blipFill>
        <p:spPr>
          <a:xfrm>
            <a:off x="4968251" y="320039"/>
            <a:ext cx="2249424" cy="4128360"/>
          </a:xfrm>
          <a:prstGeom prst="rect">
            <a:avLst/>
          </a:prstGeom>
        </p:spPr>
      </p:pic>
      <p:pic>
        <p:nvPicPr>
          <p:cNvPr id="3" name="Obrázek 2" descr="Obsah obrázku osoba, stůl, interiér&#10;&#10;Popis byl vytvořen automaticky">
            <a:extLst>
              <a:ext uri="{FF2B5EF4-FFF2-40B4-BE49-F238E27FC236}">
                <a16:creationId xmlns:a16="http://schemas.microsoft.com/office/drawing/2014/main" id="{F030BCD5-76F0-4DF2-D6B3-CF89754262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r="763" b="41498"/>
          <a:stretch/>
        </p:blipFill>
        <p:spPr>
          <a:xfrm>
            <a:off x="320044" y="4540159"/>
            <a:ext cx="2249424" cy="1754580"/>
          </a:xfrm>
          <a:prstGeom prst="rect">
            <a:avLst/>
          </a:prstGeom>
        </p:spPr>
      </p:pic>
      <p:pic>
        <p:nvPicPr>
          <p:cNvPr id="11" name="Obrázek 10" descr="Obsah obrázku interiér, zeď, přeplněné&#10;&#10;Popis byl vytvořen automaticky">
            <a:extLst>
              <a:ext uri="{FF2B5EF4-FFF2-40B4-BE49-F238E27FC236}">
                <a16:creationId xmlns:a16="http://schemas.microsoft.com/office/drawing/2014/main" id="{943C05D1-0FB1-775C-88E7-F81FA8FB33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32399" b="16441"/>
          <a:stretch/>
        </p:blipFill>
        <p:spPr>
          <a:xfrm>
            <a:off x="2645048" y="4540159"/>
            <a:ext cx="4572626" cy="1754580"/>
          </a:xfrm>
          <a:prstGeom prst="rect">
            <a:avLst/>
          </a:prstGeom>
        </p:spPr>
      </p:pic>
      <p:pic>
        <p:nvPicPr>
          <p:cNvPr id="5" name="Obrázek 4" descr="Obsah obrázku jídlo, rajče, krájené, několik&#10;&#10;Popis byl vytvořen automaticky">
            <a:extLst>
              <a:ext uri="{FF2B5EF4-FFF2-40B4-BE49-F238E27FC236}">
                <a16:creationId xmlns:a16="http://schemas.microsoft.com/office/drawing/2014/main" id="{018CBD31-CC73-DB1D-BB82-8741B1EE41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5" r="17027" b="2"/>
          <a:stretch/>
        </p:blipFill>
        <p:spPr>
          <a:xfrm>
            <a:off x="7287920" y="320039"/>
            <a:ext cx="4572626" cy="597469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E7574A2-F089-F08F-B921-D9F62352D2D6}"/>
              </a:ext>
            </a:extLst>
          </p:cNvPr>
          <p:cNvSpPr txBox="1"/>
          <p:nvPr/>
        </p:nvSpPr>
        <p:spPr>
          <a:xfrm>
            <a:off x="320044" y="6386499"/>
            <a:ext cx="37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Pečení </a:t>
            </a:r>
            <a:r>
              <a:rPr lang="cs-CZ" sz="2400" dirty="0" err="1"/>
              <a:t>tartaletek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7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B92C8CA-51CB-4511-AEBA-C04E0B721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Obrázek 26" descr="Obsah obrázku interiér, patro, osoba&#10;&#10;Popis byl vytvořen automaticky">
            <a:extLst>
              <a:ext uri="{FF2B5EF4-FFF2-40B4-BE49-F238E27FC236}">
                <a16:creationId xmlns:a16="http://schemas.microsoft.com/office/drawing/2014/main" id="{FB8809DF-0006-552F-DC6F-E5DE33A2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-2" b="11378"/>
          <a:stretch/>
        </p:blipFill>
        <p:spPr>
          <a:xfrm>
            <a:off x="196730" y="165419"/>
            <a:ext cx="5806505" cy="3181935"/>
          </a:xfrm>
          <a:prstGeom prst="rect">
            <a:avLst/>
          </a:prstGeom>
        </p:spPr>
      </p:pic>
      <p:pic>
        <p:nvPicPr>
          <p:cNvPr id="23" name="Obrázek 22" descr="Obsah obrázku interiér, osoba&#10;&#10;Popis byl vytvořen automaticky">
            <a:extLst>
              <a:ext uri="{FF2B5EF4-FFF2-40B4-BE49-F238E27FC236}">
                <a16:creationId xmlns:a16="http://schemas.microsoft.com/office/drawing/2014/main" id="{B4405820-1BCD-2B05-3BB3-58D411DB5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446"/>
          <a:stretch/>
        </p:blipFill>
        <p:spPr>
          <a:xfrm>
            <a:off x="6188766" y="165419"/>
            <a:ext cx="2822342" cy="3181935"/>
          </a:xfrm>
          <a:prstGeom prst="rect">
            <a:avLst/>
          </a:prstGeom>
        </p:spPr>
      </p:pic>
      <p:pic>
        <p:nvPicPr>
          <p:cNvPr id="29" name="Obrázek 28" descr="Obsah obrázku text, interiér, stůl, pracovní stůl&#10;&#10;Popis byl vytvořen automaticky">
            <a:extLst>
              <a:ext uri="{FF2B5EF4-FFF2-40B4-BE49-F238E27FC236}">
                <a16:creationId xmlns:a16="http://schemas.microsoft.com/office/drawing/2014/main" id="{FB14DCEF-03F7-0B3B-75C1-A93FE28B1F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300"/>
          <a:stretch/>
        </p:blipFill>
        <p:spPr>
          <a:xfrm>
            <a:off x="9181834" y="165419"/>
            <a:ext cx="2851140" cy="3181935"/>
          </a:xfrm>
          <a:prstGeom prst="rect">
            <a:avLst/>
          </a:prstGeom>
        </p:spPr>
      </p:pic>
      <p:pic>
        <p:nvPicPr>
          <p:cNvPr id="25" name="Obrázek 24" descr="Obsah obrázku stůl, interiér, přepážka, tác&#10;&#10;Popis byl vytvořen automaticky">
            <a:extLst>
              <a:ext uri="{FF2B5EF4-FFF2-40B4-BE49-F238E27FC236}">
                <a16:creationId xmlns:a16="http://schemas.microsoft.com/office/drawing/2014/main" id="{8362C793-3EF6-9DD4-49CB-377AF63DC8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6" r="-2" b="9720"/>
          <a:stretch/>
        </p:blipFill>
        <p:spPr>
          <a:xfrm>
            <a:off x="191087" y="3515901"/>
            <a:ext cx="5806505" cy="2796836"/>
          </a:xfrm>
          <a:prstGeom prst="rect">
            <a:avLst/>
          </a:prstGeom>
        </p:spPr>
      </p:pic>
      <p:pic>
        <p:nvPicPr>
          <p:cNvPr id="33" name="Obrázek 32" descr="Obsah obrázku osoba, interiér, dívka, příčesek&#10;&#10;Popis byl vytvořen automaticky">
            <a:extLst>
              <a:ext uri="{FF2B5EF4-FFF2-40B4-BE49-F238E27FC236}">
                <a16:creationId xmlns:a16="http://schemas.microsoft.com/office/drawing/2014/main" id="{9F856E5B-223D-5822-ADEF-91654973E9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5" r="2" b="16844"/>
          <a:stretch/>
        </p:blipFill>
        <p:spPr>
          <a:xfrm>
            <a:off x="6194411" y="3510646"/>
            <a:ext cx="2822342" cy="2796836"/>
          </a:xfrm>
          <a:prstGeom prst="rect">
            <a:avLst/>
          </a:prstGeom>
        </p:spPr>
      </p:pic>
      <p:pic>
        <p:nvPicPr>
          <p:cNvPr id="31" name="Obrázek 30" descr="Obsah obrázku osoba, žena, interiér&#10;&#10;Popis byl vytvořen automaticky">
            <a:extLst>
              <a:ext uri="{FF2B5EF4-FFF2-40B4-BE49-F238E27FC236}">
                <a16:creationId xmlns:a16="http://schemas.microsoft.com/office/drawing/2014/main" id="{030A80E6-B54F-0F68-06C7-FB7ABFC42E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5" r="2880" b="2"/>
          <a:stretch/>
        </p:blipFill>
        <p:spPr>
          <a:xfrm>
            <a:off x="9187479" y="3510646"/>
            <a:ext cx="2851140" cy="2796836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FC71A2D9-7E09-990B-1836-55A806CB999D}"/>
              </a:ext>
            </a:extLst>
          </p:cNvPr>
          <p:cNvSpPr txBox="1"/>
          <p:nvPr/>
        </p:nvSpPr>
        <p:spPr>
          <a:xfrm>
            <a:off x="191087" y="6354535"/>
            <a:ext cx="39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Zkoušíme péct makronky.</a:t>
            </a:r>
          </a:p>
        </p:txBody>
      </p:sp>
    </p:spTree>
    <p:extLst>
      <p:ext uri="{BB962C8B-B14F-4D97-AF65-F5344CB8AC3E}">
        <p14:creationId xmlns:p14="http://schemas.microsoft.com/office/powerpoint/2010/main" val="239508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8CE49EB-6CAF-4479-B93F-85773D92A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1" name="Obrázek 30" descr="Obsah obrázku stůl, osoba, interiér&#10;&#10;Popis byl vytvořen automaticky">
            <a:extLst>
              <a:ext uri="{FF2B5EF4-FFF2-40B4-BE49-F238E27FC236}">
                <a16:creationId xmlns:a16="http://schemas.microsoft.com/office/drawing/2014/main" id="{0E0C3EE6-043C-520C-8F49-F1365ABCE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14497"/>
          <a:stretch/>
        </p:blipFill>
        <p:spPr>
          <a:xfrm>
            <a:off x="321733" y="321733"/>
            <a:ext cx="2161630" cy="246421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DF1C6488-52D4-ADB8-60AA-D7BEE4016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4" r="-1" b="-1"/>
          <a:stretch/>
        </p:blipFill>
        <p:spPr>
          <a:xfrm>
            <a:off x="2675889" y="321730"/>
            <a:ext cx="2052924" cy="2464210"/>
          </a:xfrm>
          <a:prstGeom prst="rect">
            <a:avLst/>
          </a:prstGeom>
        </p:spPr>
      </p:pic>
      <p:pic>
        <p:nvPicPr>
          <p:cNvPr id="33" name="Obrázek 32" descr="Obsah obrázku stůl&#10;&#10;Popis byl vytvořen automaticky">
            <a:extLst>
              <a:ext uri="{FF2B5EF4-FFF2-40B4-BE49-F238E27FC236}">
                <a16:creationId xmlns:a16="http://schemas.microsoft.com/office/drawing/2014/main" id="{F7EC0E4C-36B6-0AC1-89A2-1D9B0DC00E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1" r="-2" b="18104"/>
          <a:stretch/>
        </p:blipFill>
        <p:spPr>
          <a:xfrm>
            <a:off x="321733" y="2957666"/>
            <a:ext cx="4407080" cy="3343134"/>
          </a:xfrm>
          <a:prstGeom prst="rect">
            <a:avLst/>
          </a:prstGeom>
        </p:spPr>
      </p:pic>
      <p:pic>
        <p:nvPicPr>
          <p:cNvPr id="37" name="Obrázek 36" descr="Obsah obrázku osoba, patro, dřevěné&#10;&#10;Popis byl vytvořen automaticky">
            <a:extLst>
              <a:ext uri="{FF2B5EF4-FFF2-40B4-BE49-F238E27FC236}">
                <a16:creationId xmlns:a16="http://schemas.microsoft.com/office/drawing/2014/main" id="{7FFF1912-8EDD-C885-A5B7-4A0FBF5C42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" b="28157"/>
          <a:stretch/>
        </p:blipFill>
        <p:spPr>
          <a:xfrm>
            <a:off x="4921339" y="321733"/>
            <a:ext cx="6948927" cy="5979070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57345B0D-D4E7-8843-96E4-362976D5B018}"/>
              </a:ext>
            </a:extLst>
          </p:cNvPr>
          <p:cNvSpPr txBox="1"/>
          <p:nvPr/>
        </p:nvSpPr>
        <p:spPr>
          <a:xfrm>
            <a:off x="321733" y="6390610"/>
            <a:ext cx="907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Modelace růží z cukrářské modelovací hmoty.</a:t>
            </a:r>
          </a:p>
        </p:txBody>
      </p:sp>
    </p:spTree>
    <p:extLst>
      <p:ext uri="{BB962C8B-B14F-4D97-AF65-F5344CB8AC3E}">
        <p14:creationId xmlns:p14="http://schemas.microsoft.com/office/powerpoint/2010/main" val="153303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3" name="Picture 4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4" name="Rectangle 4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6" name="Group 48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BAB14F-2F76-B3BB-A9AC-748A5C8933C7}"/>
              </a:ext>
            </a:extLst>
          </p:cNvPr>
          <p:cNvSpPr txBox="1"/>
          <p:nvPr/>
        </p:nvSpPr>
        <p:spPr>
          <a:xfrm>
            <a:off x="142875" y="152400"/>
            <a:ext cx="6619875" cy="315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Baví</a:t>
            </a:r>
            <a:r>
              <a:rPr lang="en-US" sz="2400" dirty="0"/>
              <a:t> </a:t>
            </a:r>
            <a:r>
              <a:rPr lang="en-US" sz="2400" dirty="0" err="1"/>
              <a:t>tě</a:t>
            </a:r>
            <a:r>
              <a:rPr lang="en-US" sz="2400" dirty="0"/>
              <a:t> </a:t>
            </a:r>
            <a:r>
              <a:rPr lang="en-US" sz="2400" dirty="0" err="1"/>
              <a:t>kreslit</a:t>
            </a:r>
            <a:r>
              <a:rPr lang="en-US" sz="2400" dirty="0"/>
              <a:t>, </a:t>
            </a:r>
            <a:r>
              <a:rPr lang="en-US" sz="2400" dirty="0" err="1"/>
              <a:t>modelovat</a:t>
            </a:r>
            <a:r>
              <a:rPr lang="en-US" sz="2400" dirty="0"/>
              <a:t>, </a:t>
            </a:r>
            <a:r>
              <a:rPr lang="en-US" sz="2400" dirty="0" err="1"/>
              <a:t>zdobit</a:t>
            </a:r>
            <a:r>
              <a:rPr lang="en-US" sz="2400" dirty="0"/>
              <a:t>?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Máš</a:t>
            </a:r>
            <a:r>
              <a:rPr lang="en-US" sz="2400" dirty="0"/>
              <a:t> </a:t>
            </a:r>
            <a:r>
              <a:rPr lang="en-US" sz="2400" dirty="0" err="1"/>
              <a:t>rád</a:t>
            </a:r>
            <a:r>
              <a:rPr lang="en-US" sz="2400" dirty="0"/>
              <a:t>/a </a:t>
            </a:r>
            <a:r>
              <a:rPr lang="en-US" sz="2400" dirty="0" err="1"/>
              <a:t>sladké</a:t>
            </a:r>
            <a:r>
              <a:rPr lang="en-US" sz="2400" dirty="0"/>
              <a:t>?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Rád</a:t>
            </a:r>
            <a:r>
              <a:rPr lang="en-US" sz="2400" dirty="0"/>
              <a:t>/a </a:t>
            </a:r>
            <a:r>
              <a:rPr lang="en-US" sz="2400" dirty="0" err="1"/>
              <a:t>pečeš</a:t>
            </a:r>
            <a:r>
              <a:rPr lang="en-US" sz="2400" dirty="0"/>
              <a:t>? A </a:t>
            </a:r>
            <a:r>
              <a:rPr lang="en-US" sz="2400" dirty="0" err="1"/>
              <a:t>možná</a:t>
            </a:r>
            <a:r>
              <a:rPr lang="en-US" sz="2400" dirty="0"/>
              <a:t> </a:t>
            </a:r>
            <a:r>
              <a:rPr lang="en-US" sz="2400" dirty="0" err="1"/>
              <a:t>ještě</a:t>
            </a:r>
            <a:r>
              <a:rPr lang="en-US" sz="2400" dirty="0"/>
              <a:t> </a:t>
            </a:r>
            <a:r>
              <a:rPr lang="en-US" sz="2400" dirty="0" err="1"/>
              <a:t>raději</a:t>
            </a:r>
            <a:r>
              <a:rPr lang="en-US" sz="2400" dirty="0"/>
              <a:t> </a:t>
            </a:r>
            <a:r>
              <a:rPr lang="en-US" sz="2400" dirty="0" err="1"/>
              <a:t>ochutnáváš</a:t>
            </a:r>
            <a:r>
              <a:rPr lang="en-US" sz="2400" dirty="0"/>
              <a:t>?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Pak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základy</a:t>
            </a:r>
            <a:r>
              <a:rPr lang="en-US" sz="2400" dirty="0"/>
              <a:t> </a:t>
            </a:r>
            <a:r>
              <a:rPr lang="en-US" sz="2400" dirty="0" err="1"/>
              <a:t>cukrářství</a:t>
            </a:r>
            <a:r>
              <a:rPr lang="en-US" sz="2400" dirty="0"/>
              <a:t> pro </a:t>
            </a:r>
            <a:r>
              <a:rPr lang="en-US" sz="2400" dirty="0" err="1"/>
              <a:t>tebe</a:t>
            </a:r>
            <a:r>
              <a:rPr lang="en-US" sz="2400" dirty="0"/>
              <a:t> to </a:t>
            </a:r>
            <a:r>
              <a:rPr lang="en-US" sz="2400" dirty="0" err="1"/>
              <a:t>pravé</a:t>
            </a:r>
            <a:r>
              <a:rPr lang="en-US" sz="2400" dirty="0"/>
              <a:t>.</a:t>
            </a:r>
          </a:p>
        </p:txBody>
      </p:sp>
      <p:pic>
        <p:nvPicPr>
          <p:cNvPr id="7" name="Obrázek 6" descr="Čerstvé a chutné miniaturní domácí bábovky">
            <a:extLst>
              <a:ext uri="{FF2B5EF4-FFF2-40B4-BE49-F238E27FC236}">
                <a16:creationId xmlns:a16="http://schemas.microsoft.com/office/drawing/2014/main" id="{0A53609A-1604-A25B-CF20-72ACDF551B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43369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3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Zástupný obsah 4" descr="Růžová, hnědá a zelená maccarons v tabulce">
            <a:extLst>
              <a:ext uri="{FF2B5EF4-FFF2-40B4-BE49-F238E27FC236}">
                <a16:creationId xmlns:a16="http://schemas.microsoft.com/office/drawing/2014/main" id="{FDBF4F28-946C-E16B-433E-2295743EA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2407"/>
          <a:stretch/>
        </p:blipFill>
        <p:spPr>
          <a:xfrm>
            <a:off x="-2988" y="-257179"/>
            <a:ext cx="12191980" cy="68566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6B4971C-EAA5-47BF-8631-58DC0669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392489-D7F7-4887-9BC1-7F3EA3132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171B73-5CE0-4C49-A57E-BD75BEB29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F88894-3054-BEFA-77D3-74450D7C3683}"/>
              </a:ext>
            </a:extLst>
          </p:cNvPr>
          <p:cNvSpPr txBox="1"/>
          <p:nvPr/>
        </p:nvSpPr>
        <p:spPr>
          <a:xfrm>
            <a:off x="638174" y="485775"/>
            <a:ext cx="111728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Základy cukrářství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3600" dirty="0"/>
              <a:t>  volitelný předmět pro žáky 8. ročníku</a:t>
            </a:r>
          </a:p>
          <a:p>
            <a:pPr marL="571500" indent="-571500">
              <a:buFontTx/>
              <a:buChar char="-"/>
            </a:pPr>
            <a:r>
              <a:rPr lang="cs-CZ" sz="3600" dirty="0"/>
              <a:t>výuka probíhá ve cvičné kuchyni 1krát za 14 dní </a:t>
            </a:r>
          </a:p>
          <a:p>
            <a:r>
              <a:rPr lang="cs-CZ" sz="3600" dirty="0"/>
              <a:t>     v délce 2 vyučovací hodiny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2461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AAACE5-F6B7-4421-CD06-D1696D312666}"/>
              </a:ext>
            </a:extLst>
          </p:cNvPr>
          <p:cNvSpPr txBox="1"/>
          <p:nvPr/>
        </p:nvSpPr>
        <p:spPr>
          <a:xfrm>
            <a:off x="287589" y="450740"/>
            <a:ext cx="6494211" cy="6407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b="1" dirty="0" err="1"/>
              <a:t>Předmět</a:t>
            </a:r>
            <a:r>
              <a:rPr lang="en-US" sz="3600" b="1" dirty="0"/>
              <a:t> je </a:t>
            </a:r>
            <a:r>
              <a:rPr lang="en-US" sz="3600" b="1" dirty="0" err="1"/>
              <a:t>zaměřený</a:t>
            </a:r>
            <a:r>
              <a:rPr lang="en-US" sz="3600" b="1" dirty="0"/>
              <a:t> </a:t>
            </a:r>
            <a:r>
              <a:rPr lang="en-US" sz="3600" b="1" dirty="0" err="1"/>
              <a:t>na</a:t>
            </a:r>
            <a:r>
              <a:rPr lang="en-US" sz="3600" b="1" dirty="0"/>
              <a:t>:</a:t>
            </a:r>
            <a:endParaRPr lang="cs-CZ" sz="3600" b="1" dirty="0"/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cs-CZ" sz="3600" dirty="0"/>
              <a:t>kreativitu, tvořivost a originalitu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cs-CZ" sz="3600" dirty="0"/>
              <a:t>rozvoj estetického cítění při dekorování cukrářských výrobků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cs-CZ" sz="2900" u="sng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900" b="1" dirty="0"/>
          </a:p>
        </p:txBody>
      </p:sp>
      <p:pic>
        <p:nvPicPr>
          <p:cNvPr id="3" name="Obrázek 2" descr="Růžový stůl s dezerty">
            <a:extLst>
              <a:ext uri="{FF2B5EF4-FFF2-40B4-BE49-F238E27FC236}">
                <a16:creationId xmlns:a16="http://schemas.microsoft.com/office/drawing/2014/main" id="{C9C906B9-66E0-C1A5-AE7E-D2685DC500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r="37450" b="-2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3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F4E28C96-AF72-9DF0-77FA-72F21990CA21}"/>
              </a:ext>
            </a:extLst>
          </p:cNvPr>
          <p:cNvSpPr txBox="1"/>
          <p:nvPr/>
        </p:nvSpPr>
        <p:spPr>
          <a:xfrm>
            <a:off x="190500" y="104775"/>
            <a:ext cx="6667500" cy="6175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Co v </a:t>
            </a:r>
            <a:r>
              <a:rPr lang="en-US" sz="2800" b="1" dirty="0" err="1"/>
              <a:t>hodinách</a:t>
            </a:r>
            <a:r>
              <a:rPr lang="en-US" sz="2800" b="1" dirty="0"/>
              <a:t> </a:t>
            </a:r>
            <a:r>
              <a:rPr lang="en-US" sz="2800" b="1" dirty="0" err="1"/>
              <a:t>děláme</a:t>
            </a:r>
            <a:r>
              <a:rPr lang="en-US" sz="2800" b="1" dirty="0"/>
              <a:t>?</a:t>
            </a:r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vytváříme</a:t>
            </a:r>
            <a:r>
              <a:rPr lang="en-US" sz="2800" dirty="0"/>
              <a:t> </a:t>
            </a:r>
            <a:r>
              <a:rPr lang="en-US" sz="2800" dirty="0" err="1"/>
              <a:t>vlastní</a:t>
            </a:r>
            <a:r>
              <a:rPr lang="en-US" sz="2800" dirty="0"/>
              <a:t> </a:t>
            </a:r>
            <a:r>
              <a:rPr lang="en-US" sz="2800" dirty="0" err="1"/>
              <a:t>šablony</a:t>
            </a:r>
            <a:r>
              <a:rPr lang="en-US" sz="2800" dirty="0"/>
              <a:t> pro </a:t>
            </a:r>
            <a:r>
              <a:rPr lang="en-US" sz="2800" dirty="0" err="1"/>
              <a:t>dekorování</a:t>
            </a:r>
            <a:endParaRPr lang="en-US" sz="2800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děláme</a:t>
            </a:r>
            <a:r>
              <a:rPr lang="en-US" sz="2800" dirty="0"/>
              <a:t> </a:t>
            </a:r>
            <a:r>
              <a:rPr lang="en-US" sz="2800" dirty="0" err="1"/>
              <a:t>vlastní</a:t>
            </a:r>
            <a:r>
              <a:rPr lang="en-US" sz="2800" dirty="0"/>
              <a:t> </a:t>
            </a:r>
            <a:r>
              <a:rPr lang="en-US" sz="2800" dirty="0" err="1"/>
              <a:t>čokoládové</a:t>
            </a:r>
            <a:r>
              <a:rPr lang="en-US" sz="2800" dirty="0"/>
              <a:t> </a:t>
            </a:r>
            <a:r>
              <a:rPr lang="en-US" sz="2800" dirty="0" err="1"/>
              <a:t>ozdoby</a:t>
            </a:r>
            <a:endParaRPr lang="en-US" sz="2800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pečeme</a:t>
            </a:r>
            <a:r>
              <a:rPr lang="en-US" sz="2800" dirty="0"/>
              <a:t> </a:t>
            </a:r>
            <a:r>
              <a:rPr lang="en-US" sz="2800" dirty="0" err="1"/>
              <a:t>základní</a:t>
            </a:r>
            <a:r>
              <a:rPr lang="en-US" sz="2800" dirty="0"/>
              <a:t> </a:t>
            </a:r>
            <a:r>
              <a:rPr lang="en-US" sz="2800" dirty="0" err="1"/>
              <a:t>piškotová</a:t>
            </a:r>
            <a:r>
              <a:rPr lang="en-US" sz="2800" dirty="0"/>
              <a:t> a </a:t>
            </a:r>
            <a:r>
              <a:rPr lang="en-US" sz="2800" dirty="0" err="1"/>
              <a:t>linecká</a:t>
            </a:r>
            <a:r>
              <a:rPr lang="en-US" sz="2800" dirty="0"/>
              <a:t> </a:t>
            </a:r>
            <a:r>
              <a:rPr lang="en-US" sz="2800" dirty="0" err="1"/>
              <a:t>těsta</a:t>
            </a:r>
            <a:endParaRPr lang="en-US" sz="2800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pracujeme</a:t>
            </a:r>
            <a:r>
              <a:rPr lang="en-US" sz="2800" dirty="0"/>
              <a:t> s </a:t>
            </a:r>
            <a:r>
              <a:rPr lang="en-US" sz="2800" dirty="0" err="1"/>
              <a:t>cukrářskými</a:t>
            </a:r>
            <a:r>
              <a:rPr lang="en-US" sz="2800" dirty="0"/>
              <a:t> </a:t>
            </a:r>
            <a:r>
              <a:rPr lang="en-US" sz="2800" dirty="0" err="1"/>
              <a:t>hmotami</a:t>
            </a:r>
            <a:r>
              <a:rPr lang="en-US" sz="2800" dirty="0"/>
              <a:t>, ze </a:t>
            </a:r>
            <a:r>
              <a:rPr lang="en-US" sz="2800" dirty="0" err="1"/>
              <a:t>kterých</a:t>
            </a:r>
            <a:r>
              <a:rPr lang="en-US" sz="2800" dirty="0"/>
              <a:t> </a:t>
            </a:r>
            <a:r>
              <a:rPr lang="en-US" sz="2800" dirty="0" err="1"/>
              <a:t>modelujeme</a:t>
            </a:r>
            <a:r>
              <a:rPr lang="en-US" sz="2800" dirty="0"/>
              <a:t> </a:t>
            </a:r>
            <a:r>
              <a:rPr lang="en-US" sz="2800" dirty="0" err="1"/>
              <a:t>jednoduché</a:t>
            </a:r>
            <a:r>
              <a:rPr lang="en-US" sz="2800" dirty="0"/>
              <a:t> </a:t>
            </a:r>
            <a:r>
              <a:rPr lang="en-US" sz="2800" dirty="0" err="1"/>
              <a:t>květinové</a:t>
            </a:r>
            <a:r>
              <a:rPr lang="en-US" sz="2800" dirty="0"/>
              <a:t> </a:t>
            </a:r>
            <a:r>
              <a:rPr lang="en-US" sz="2800" dirty="0" err="1"/>
              <a:t>ozdoby</a:t>
            </a:r>
            <a:endParaRPr lang="en-US" sz="2800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seznamujeme</a:t>
            </a:r>
            <a:r>
              <a:rPr lang="en-US" sz="2800" dirty="0"/>
              <a:t> se </a:t>
            </a:r>
            <a:r>
              <a:rPr lang="en-US" sz="2800" dirty="0" err="1"/>
              <a:t>se</a:t>
            </a:r>
            <a:r>
              <a:rPr lang="en-US" sz="2800" dirty="0"/>
              <a:t> </a:t>
            </a:r>
            <a:r>
              <a:rPr lang="en-US" sz="2800" dirty="0" err="1"/>
              <a:t>základy</a:t>
            </a:r>
            <a:r>
              <a:rPr lang="en-US" sz="2800" dirty="0"/>
              <a:t> </a:t>
            </a:r>
            <a:r>
              <a:rPr lang="en-US" sz="2800" dirty="0" err="1"/>
              <a:t>zdobení</a:t>
            </a:r>
            <a:r>
              <a:rPr lang="en-US" sz="2800" dirty="0"/>
              <a:t> </a:t>
            </a:r>
            <a:r>
              <a:rPr lang="en-US" sz="2800" dirty="0" err="1"/>
              <a:t>cukrářských</a:t>
            </a:r>
            <a:r>
              <a:rPr lang="en-US" sz="2800" dirty="0"/>
              <a:t> </a:t>
            </a:r>
            <a:r>
              <a:rPr lang="en-US" sz="2800" dirty="0" err="1"/>
              <a:t>výrobků</a:t>
            </a:r>
            <a:endParaRPr lang="en-US" sz="2800" dirty="0"/>
          </a:p>
        </p:txBody>
      </p:sp>
      <p:pic>
        <p:nvPicPr>
          <p:cNvPr id="3" name="Obrázek 2" descr="Různé typy Deserts">
            <a:extLst>
              <a:ext uri="{FF2B5EF4-FFF2-40B4-BE49-F238E27FC236}">
                <a16:creationId xmlns:a16="http://schemas.microsoft.com/office/drawing/2014/main" id="{71B2A52F-BA14-DAFB-B89D-E552AC33C8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r="35972" b="-2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větina a ozdobné ozdobné dorty">
            <a:extLst>
              <a:ext uri="{FF2B5EF4-FFF2-40B4-BE49-F238E27FC236}">
                <a16:creationId xmlns:a16="http://schemas.microsoft.com/office/drawing/2014/main" id="{D6A0537D-35FF-DA01-A4F1-32C631BC3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466426-73A0-A734-992D-EFD97EC37238}"/>
              </a:ext>
            </a:extLst>
          </p:cNvPr>
          <p:cNvSpPr txBox="1"/>
          <p:nvPr/>
        </p:nvSpPr>
        <p:spPr>
          <a:xfrm>
            <a:off x="10020300" y="33337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C3EAE2-60BC-A282-0FC1-CA30D68E79FF}"/>
              </a:ext>
            </a:extLst>
          </p:cNvPr>
          <p:cNvSpPr txBox="1"/>
          <p:nvPr/>
        </p:nvSpPr>
        <p:spPr>
          <a:xfrm>
            <a:off x="7008921" y="5459485"/>
            <a:ext cx="4867922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Na </a:t>
            </a:r>
            <a:r>
              <a:rPr lang="en-US" sz="2800" dirty="0" err="1">
                <a:ea typeface="+mj-ea"/>
                <a:cs typeface="+mj-cs"/>
              </a:rPr>
              <a:t>následujících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stránkách</a:t>
            </a:r>
            <a:r>
              <a:rPr lang="en-US" sz="2800" dirty="0">
                <a:ea typeface="+mj-ea"/>
                <a:cs typeface="+mj-cs"/>
              </a:rPr>
              <a:t> se </a:t>
            </a:r>
            <a:r>
              <a:rPr lang="en-US" sz="2800" dirty="0" err="1">
                <a:ea typeface="+mj-ea"/>
                <a:cs typeface="+mj-cs"/>
              </a:rPr>
              <a:t>můžete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podívat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na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ukázky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žákovských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prací</a:t>
            </a:r>
            <a:r>
              <a:rPr lang="en-US" sz="2800" dirty="0"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50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interiér, osoba, zeď&#10;&#10;Popis byl vytvořen automaticky">
            <a:extLst>
              <a:ext uri="{FF2B5EF4-FFF2-40B4-BE49-F238E27FC236}">
                <a16:creationId xmlns:a16="http://schemas.microsoft.com/office/drawing/2014/main" id="{99CA45FD-FBDD-16F8-721F-3A53D3630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1" y="1123527"/>
            <a:ext cx="3453600" cy="4604800"/>
          </a:xfrm>
          <a:prstGeom prst="rect">
            <a:avLst/>
          </a:prstGeom>
        </p:spPr>
      </p:pic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 descr="Obsah obrázku osoba, interiér, zeď&#10;&#10;Popis byl vytvořen automaticky">
            <a:extLst>
              <a:ext uri="{FF2B5EF4-FFF2-40B4-BE49-F238E27FC236}">
                <a16:creationId xmlns:a16="http://schemas.microsoft.com/office/drawing/2014/main" id="{47DF0F5D-0020-6721-9DD3-9A7384196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8" y="1123527"/>
            <a:ext cx="3453600" cy="46048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C69CC22F-C7AE-DF07-6556-F4A6B735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96" y="1123528"/>
            <a:ext cx="3453600" cy="46048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F0848B0-3FE6-00B9-0EDF-106FC4494718}"/>
              </a:ext>
            </a:extLst>
          </p:cNvPr>
          <p:cNvSpPr txBox="1"/>
          <p:nvPr/>
        </p:nvSpPr>
        <p:spPr>
          <a:xfrm>
            <a:off x="475874" y="6121128"/>
            <a:ext cx="387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Výroba indiánků.</a:t>
            </a:r>
          </a:p>
        </p:txBody>
      </p:sp>
    </p:spTree>
    <p:extLst>
      <p:ext uri="{BB962C8B-B14F-4D97-AF65-F5344CB8AC3E}">
        <p14:creationId xmlns:p14="http://schemas.microsoft.com/office/powerpoint/2010/main" val="108093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text, pracovní stůl, stůl, konferenční místnost&#10;&#10;Popis byl vytvořen automaticky">
            <a:extLst>
              <a:ext uri="{FF2B5EF4-FFF2-40B4-BE49-F238E27FC236}">
                <a16:creationId xmlns:a16="http://schemas.microsoft.com/office/drawing/2014/main" id="{FD518455-1258-A05C-769C-DC70FFB50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r="-1" b="19295"/>
          <a:stretch/>
        </p:blipFill>
        <p:spPr>
          <a:xfrm>
            <a:off x="321733" y="177654"/>
            <a:ext cx="3084025" cy="3021406"/>
          </a:xfrm>
          <a:prstGeom prst="rect">
            <a:avLst/>
          </a:prstGeom>
        </p:spPr>
      </p:pic>
      <p:pic>
        <p:nvPicPr>
          <p:cNvPr id="3" name="Obrázek 2" descr="Obsah obrázku osoba&#10;&#10;Popis byl vytvořen automaticky">
            <a:extLst>
              <a:ext uri="{FF2B5EF4-FFF2-40B4-BE49-F238E27FC236}">
                <a16:creationId xmlns:a16="http://schemas.microsoft.com/office/drawing/2014/main" id="{DCB84C38-C4CC-C84B-B0CF-B39A938D1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r="8798" b="5"/>
          <a:stretch/>
        </p:blipFill>
        <p:spPr>
          <a:xfrm>
            <a:off x="321732" y="3402645"/>
            <a:ext cx="3084025" cy="2785952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31866D96-F306-F66F-0A67-3DA16896A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7" b="2"/>
          <a:stretch/>
        </p:blipFill>
        <p:spPr>
          <a:xfrm>
            <a:off x="3598285" y="177654"/>
            <a:ext cx="4043250" cy="5979074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85FBFD42-781D-2551-C01D-5879B4C61F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r="3304" b="2"/>
          <a:stretch/>
        </p:blipFill>
        <p:spPr>
          <a:xfrm>
            <a:off x="7817704" y="209523"/>
            <a:ext cx="4036201" cy="597907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ED13A32-16E5-E475-0B43-E307726292A5}"/>
              </a:ext>
            </a:extLst>
          </p:cNvPr>
          <p:cNvSpPr txBox="1"/>
          <p:nvPr/>
        </p:nvSpPr>
        <p:spPr>
          <a:xfrm>
            <a:off x="321732" y="6067016"/>
            <a:ext cx="1122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Tvoříme vlastní návrhy čokoládových ozdob a pak podle nich děláme tyto ozdoby.</a:t>
            </a:r>
          </a:p>
        </p:txBody>
      </p:sp>
    </p:spTree>
    <p:extLst>
      <p:ext uri="{BB962C8B-B14F-4D97-AF65-F5344CB8AC3E}">
        <p14:creationId xmlns:p14="http://schemas.microsoft.com/office/powerpoint/2010/main" val="41916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742736B-1326-450B-9240-34893738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interiér, narozeniny, zdobené&#10;&#10;Popis byl vytvořen automaticky">
            <a:extLst>
              <a:ext uri="{FF2B5EF4-FFF2-40B4-BE49-F238E27FC236}">
                <a16:creationId xmlns:a16="http://schemas.microsoft.com/office/drawing/2014/main" id="{453A3D2D-0627-A8C9-18F6-497399346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8" b="15093"/>
          <a:stretch/>
        </p:blipFill>
        <p:spPr>
          <a:xfrm>
            <a:off x="471944" y="555217"/>
            <a:ext cx="4268712" cy="3339221"/>
          </a:xfrm>
          <a:prstGeom prst="rect">
            <a:avLst/>
          </a:prstGeom>
        </p:spPr>
      </p:pic>
      <p:pic>
        <p:nvPicPr>
          <p:cNvPr id="7" name="Obrázek 6" descr="Obsah obrázku interiér, narozeniny, svíčka, zdobené&#10;&#10;Popis byl vytvořen automaticky">
            <a:extLst>
              <a:ext uri="{FF2B5EF4-FFF2-40B4-BE49-F238E27FC236}">
                <a16:creationId xmlns:a16="http://schemas.microsoft.com/office/drawing/2014/main" id="{D0A31433-33F4-E08E-888E-FA50DA218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r="2" b="3964"/>
          <a:stretch/>
        </p:blipFill>
        <p:spPr>
          <a:xfrm>
            <a:off x="477507" y="4074019"/>
            <a:ext cx="2048359" cy="2226786"/>
          </a:xfrm>
          <a:prstGeom prst="rect">
            <a:avLst/>
          </a:prstGeom>
        </p:spPr>
      </p:pic>
      <p:pic>
        <p:nvPicPr>
          <p:cNvPr id="3" name="Obrázek 2" descr="Obsah obrázku zdobené&#10;&#10;Popis byl vytvořen automaticky">
            <a:extLst>
              <a:ext uri="{FF2B5EF4-FFF2-40B4-BE49-F238E27FC236}">
                <a16:creationId xmlns:a16="http://schemas.microsoft.com/office/drawing/2014/main" id="{03274B80-F2CF-838B-600C-CDC873A936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r="12926" b="-3"/>
          <a:stretch/>
        </p:blipFill>
        <p:spPr>
          <a:xfrm>
            <a:off x="2686733" y="4072045"/>
            <a:ext cx="2053923" cy="2228761"/>
          </a:xfrm>
          <a:prstGeom prst="rect">
            <a:avLst/>
          </a:prstGeom>
        </p:spPr>
      </p:pic>
      <p:pic>
        <p:nvPicPr>
          <p:cNvPr id="9" name="Obrázek 8" descr="Obsah obrázku interiér&#10;&#10;Popis byl vytvořen automaticky">
            <a:extLst>
              <a:ext uri="{FF2B5EF4-FFF2-40B4-BE49-F238E27FC236}">
                <a16:creationId xmlns:a16="http://schemas.microsoft.com/office/drawing/2014/main" id="{89A0B590-8AB0-8988-F0BC-B7E198413A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15824"/>
          <a:stretch/>
        </p:blipFill>
        <p:spPr>
          <a:xfrm>
            <a:off x="4933183" y="555218"/>
            <a:ext cx="6786873" cy="574558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B14A87-E5A3-B538-1E13-E258EBCAED55}"/>
              </a:ext>
            </a:extLst>
          </p:cNvPr>
          <p:cNvSpPr txBox="1"/>
          <p:nvPr/>
        </p:nvSpPr>
        <p:spPr>
          <a:xfrm>
            <a:off x="471944" y="6396335"/>
            <a:ext cx="1053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Čokoládové ozdoby jsme použili na dekoraci </a:t>
            </a:r>
            <a:r>
              <a:rPr lang="cs-CZ" sz="2400" dirty="0" err="1"/>
              <a:t>cupcakes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78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osoba, interiér, okno&#10;&#10;Popis byl vytvořen automaticky">
            <a:extLst>
              <a:ext uri="{FF2B5EF4-FFF2-40B4-BE49-F238E27FC236}">
                <a16:creationId xmlns:a16="http://schemas.microsoft.com/office/drawing/2014/main" id="{5B42FB82-5160-11D9-1677-0EB38C4A6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6438"/>
            <a:ext cx="3278292" cy="2458719"/>
          </a:xfrm>
          <a:prstGeom prst="rect">
            <a:avLst/>
          </a:prstGeom>
        </p:spPr>
      </p:pic>
      <p:pic>
        <p:nvPicPr>
          <p:cNvPr id="3" name="Obrázek 2" descr="Obsah obrázku talíř, stůl, jídlo, interiér&#10;&#10;Popis byl vytvořen automaticky">
            <a:extLst>
              <a:ext uri="{FF2B5EF4-FFF2-40B4-BE49-F238E27FC236}">
                <a16:creationId xmlns:a16="http://schemas.microsoft.com/office/drawing/2014/main" id="{DEF3BF5D-E3DF-6440-6933-6508E49F1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7" y="726438"/>
            <a:ext cx="4130564" cy="5507417"/>
          </a:xfrm>
          <a:prstGeom prst="rect">
            <a:avLst/>
          </a:prstGeom>
        </p:spPr>
      </p:pic>
      <p:pic>
        <p:nvPicPr>
          <p:cNvPr id="11" name="Obrázek 10" descr="Obsah obrázku osoba, interiér, zeď&#10;&#10;Popis byl vytvořen automaticky">
            <a:extLst>
              <a:ext uri="{FF2B5EF4-FFF2-40B4-BE49-F238E27FC236}">
                <a16:creationId xmlns:a16="http://schemas.microsoft.com/office/drawing/2014/main" id="{2AB021DD-E92E-682F-F40F-A6CC6695B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00" y="726438"/>
            <a:ext cx="1968496" cy="2624662"/>
          </a:xfrm>
          <a:prstGeom prst="rect">
            <a:avLst/>
          </a:prstGeom>
        </p:spPr>
      </p:pic>
      <p:pic>
        <p:nvPicPr>
          <p:cNvPr id="7" name="Obrázek 6" descr="Obsah obrázku text, interiér, osoba, pracovní&#10;&#10;Popis byl vytvořen automaticky">
            <a:extLst>
              <a:ext uri="{FF2B5EF4-FFF2-40B4-BE49-F238E27FC236}">
                <a16:creationId xmlns:a16="http://schemas.microsoft.com/office/drawing/2014/main" id="{42094CD2-E969-2B81-1BB4-33AB43226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775136"/>
            <a:ext cx="3278292" cy="2458719"/>
          </a:xfrm>
          <a:prstGeom prst="rect">
            <a:avLst/>
          </a:prstGeom>
        </p:spPr>
      </p:pic>
      <p:pic>
        <p:nvPicPr>
          <p:cNvPr id="5" name="Obrázek 4" descr="Obsah obrázku osoba, interiér, stojící, pózování&#10;&#10;Popis byl vytvořen automaticky">
            <a:extLst>
              <a:ext uri="{FF2B5EF4-FFF2-40B4-BE49-F238E27FC236}">
                <a16:creationId xmlns:a16="http://schemas.microsoft.com/office/drawing/2014/main" id="{2DAA92C1-A9A7-C69C-208C-14F0F7170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00" y="3589863"/>
            <a:ext cx="1982994" cy="264399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72B28A-2FED-811A-4A76-E5A19C9FDADA}"/>
              </a:ext>
            </a:extLst>
          </p:cNvPr>
          <p:cNvSpPr txBox="1"/>
          <p:nvPr/>
        </p:nvSpPr>
        <p:spPr>
          <a:xfrm>
            <a:off x="643467" y="6362169"/>
            <a:ext cx="681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 prosinci nemůže chybět vánoční cukroví.</a:t>
            </a:r>
          </a:p>
        </p:txBody>
      </p:sp>
    </p:spTree>
    <p:extLst>
      <p:ext uri="{BB962C8B-B14F-4D97-AF65-F5344CB8AC3E}">
        <p14:creationId xmlns:p14="http://schemas.microsoft.com/office/powerpoint/2010/main" val="1506945311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186</Words>
  <Application>Microsoft Office PowerPoint</Application>
  <PresentationFormat>Širokoúhlá obrazovka</PresentationFormat>
  <Paragraphs>41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AvenirNext LT Pro Medium</vt:lpstr>
      <vt:lpstr>Sabon Next LT</vt:lpstr>
      <vt:lpstr>DappledVTI</vt:lpstr>
      <vt:lpstr>Základy cukrářství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Šardická</dc:creator>
  <cp:lastModifiedBy>Michaela Fröhlichová</cp:lastModifiedBy>
  <cp:revision>21</cp:revision>
  <dcterms:created xsi:type="dcterms:W3CDTF">2023-02-23T13:57:27Z</dcterms:created>
  <dcterms:modified xsi:type="dcterms:W3CDTF">2023-02-24T06:36:00Z</dcterms:modified>
</cp:coreProperties>
</file>